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Museo 1" charset="1" panose="02000000000000000000"/>
      <p:regular r:id="rId20"/>
    </p:embeddedFont>
    <p:embeddedFont>
      <p:font typeface="Arimo" charset="1" panose="020B0604020202020204"/>
      <p:regular r:id="rId21"/>
    </p:embeddedFont>
    <p:embeddedFont>
      <p:font typeface="Museo Sans Rounded" charset="1" panose="02000000000000000000"/>
      <p:regular r:id="rId22"/>
    </p:embeddedFont>
    <p:embeddedFont>
      <p:font typeface="Museo 2" charset="1" panose="020000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ngage-education.com/can" TargetMode="External" Type="http://schemas.openxmlformats.org/officeDocument/2006/relationships/hyperlink"/><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2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36.svg" Type="http://schemas.openxmlformats.org/officeDocument/2006/relationships/image"/><Relationship Id="rId12" Target="../media/image37.png" Type="http://schemas.openxmlformats.org/officeDocument/2006/relationships/image"/><Relationship Id="rId13" Target="../media/image38.svg" Type="http://schemas.openxmlformats.org/officeDocument/2006/relationships/image"/><Relationship Id="rId14" Target="https://www.facebook.com/engageeducationinternational" TargetMode="External" Type="http://schemas.openxmlformats.org/officeDocument/2006/relationships/hyperlink"/><Relationship Id="rId15" Target="../media/image39.png" Type="http://schemas.openxmlformats.org/officeDocument/2006/relationships/image"/><Relationship Id="rId16" Target="https://www.instagram.com/engageeducation_international/" TargetMode="External" Type="http://schemas.openxmlformats.org/officeDocument/2006/relationships/hyperlink"/><Relationship Id="rId17" Target="../media/image40.png" Type="http://schemas.openxmlformats.org/officeDocument/2006/relationships/image"/><Relationship Id="rId18" Target="../media/image41.svg" Type="http://schemas.openxmlformats.org/officeDocument/2006/relationships/image"/><Relationship Id="rId19" Target="https://twitter.com/EngageEducation" TargetMode="External" Type="http://schemas.openxmlformats.org/officeDocument/2006/relationships/hyperlink"/><Relationship Id="rId2" Target="../media/image30.jpeg" Type="http://schemas.openxmlformats.org/officeDocument/2006/relationships/image"/><Relationship Id="rId20" Target="../media/image42.png" Type="http://schemas.openxmlformats.org/officeDocument/2006/relationships/image"/><Relationship Id="rId21" Target="../media/image43.svg" Type="http://schemas.openxmlformats.org/officeDocument/2006/relationships/image"/><Relationship Id="rId22" Target="https://www.linkedin.com/company/engage-education/" TargetMode="External" Type="http://schemas.openxmlformats.org/officeDocument/2006/relationships/hyperlink"/><Relationship Id="rId23" Target="../media/image44.pn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4.png" Type="http://schemas.openxmlformats.org/officeDocument/2006/relationships/image"/><Relationship Id="rId7" Target="../media/image1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17.png" Type="http://schemas.openxmlformats.org/officeDocument/2006/relationships/image"/><Relationship Id="rId6" Target="../media/image18.jpeg" Type="http://schemas.openxmlformats.org/officeDocument/2006/relationships/image"/><Relationship Id="rId7" Target="../media/image19.jpeg" Type="http://schemas.openxmlformats.org/officeDocument/2006/relationships/image"/><Relationship Id="rId8" Target="../media/image2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false" flipV="false" rot="0">
            <a:off x="-264312" y="-899097"/>
            <a:ext cx="12085194" cy="12085194"/>
          </a:xfrm>
          <a:custGeom>
            <a:avLst/>
            <a:gdLst/>
            <a:ahLst/>
            <a:cxnLst/>
            <a:rect r="r" b="b" t="t" l="l"/>
            <a:pathLst>
              <a:path h="12085194" w="12085194">
                <a:moveTo>
                  <a:pt x="0" y="0"/>
                </a:moveTo>
                <a:lnTo>
                  <a:pt x="12085193" y="0"/>
                </a:lnTo>
                <a:lnTo>
                  <a:pt x="12085193" y="12085194"/>
                </a:lnTo>
                <a:lnTo>
                  <a:pt x="0" y="120851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28700" y="9091058"/>
            <a:ext cx="470210" cy="478473"/>
          </a:xfrm>
          <a:custGeom>
            <a:avLst/>
            <a:gdLst/>
            <a:ahLst/>
            <a:cxnLst/>
            <a:rect r="r" b="b" t="t" l="l"/>
            <a:pathLst>
              <a:path h="478473" w="470210">
                <a:moveTo>
                  <a:pt x="0" y="0"/>
                </a:moveTo>
                <a:lnTo>
                  <a:pt x="470210" y="0"/>
                </a:lnTo>
                <a:lnTo>
                  <a:pt x="470210" y="478473"/>
                </a:lnTo>
                <a:lnTo>
                  <a:pt x="0" y="4784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28700" y="1028700"/>
            <a:ext cx="3058056" cy="2115937"/>
          </a:xfrm>
          <a:custGeom>
            <a:avLst/>
            <a:gdLst/>
            <a:ahLst/>
            <a:cxnLst/>
            <a:rect r="r" b="b" t="t" l="l"/>
            <a:pathLst>
              <a:path h="2115937" w="3058056">
                <a:moveTo>
                  <a:pt x="0" y="0"/>
                </a:moveTo>
                <a:lnTo>
                  <a:pt x="3058056" y="0"/>
                </a:lnTo>
                <a:lnTo>
                  <a:pt x="3058056" y="2115937"/>
                </a:lnTo>
                <a:lnTo>
                  <a:pt x="0" y="2115937"/>
                </a:lnTo>
                <a:lnTo>
                  <a:pt x="0" y="0"/>
                </a:lnTo>
                <a:close/>
              </a:path>
            </a:pathLst>
          </a:custGeom>
          <a:blipFill>
            <a:blip r:embed="rId7"/>
            <a:stretch>
              <a:fillRect l="-3853" t="0" r="0" b="0"/>
            </a:stretch>
          </a:blipFill>
        </p:spPr>
      </p:sp>
      <p:sp>
        <p:nvSpPr>
          <p:cNvPr name="Freeform 6" id="6"/>
          <p:cNvSpPr/>
          <p:nvPr/>
        </p:nvSpPr>
        <p:spPr>
          <a:xfrm flipH="false" flipV="false" rot="0">
            <a:off x="1028700" y="8369756"/>
            <a:ext cx="365879" cy="502064"/>
          </a:xfrm>
          <a:custGeom>
            <a:avLst/>
            <a:gdLst/>
            <a:ahLst/>
            <a:cxnLst/>
            <a:rect r="r" b="b" t="t" l="l"/>
            <a:pathLst>
              <a:path h="502064" w="365879">
                <a:moveTo>
                  <a:pt x="0" y="0"/>
                </a:moveTo>
                <a:lnTo>
                  <a:pt x="365879" y="0"/>
                </a:lnTo>
                <a:lnTo>
                  <a:pt x="365879" y="502064"/>
                </a:lnTo>
                <a:lnTo>
                  <a:pt x="0" y="50206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028700" y="3684227"/>
            <a:ext cx="10792181" cy="3537671"/>
          </a:xfrm>
          <a:prstGeom prst="rect">
            <a:avLst/>
          </a:prstGeom>
        </p:spPr>
        <p:txBody>
          <a:bodyPr anchor="t" rtlCol="false" tIns="0" lIns="0" bIns="0" rIns="0">
            <a:spAutoFit/>
          </a:bodyPr>
          <a:lstStyle/>
          <a:p>
            <a:pPr algn="l">
              <a:lnSpc>
                <a:spcPts val="13776"/>
              </a:lnSpc>
            </a:pPr>
            <a:r>
              <a:rPr lang="en-US" sz="12755">
                <a:solidFill>
                  <a:srgbClr val="FFFFFF"/>
                </a:solidFill>
                <a:latin typeface="Museo 1"/>
                <a:ea typeface="Museo 1"/>
                <a:cs typeface="Museo 1"/>
                <a:sym typeface="Museo 1"/>
              </a:rPr>
              <a:t>Teach in</a:t>
            </a:r>
          </a:p>
          <a:p>
            <a:pPr algn="l">
              <a:lnSpc>
                <a:spcPts val="13776"/>
              </a:lnSpc>
            </a:pPr>
            <a:r>
              <a:rPr lang="en-US" sz="12755">
                <a:solidFill>
                  <a:srgbClr val="FFFFFF"/>
                </a:solidFill>
                <a:latin typeface="Museo 1"/>
                <a:ea typeface="Museo 1"/>
                <a:cs typeface="Museo 1"/>
                <a:sym typeface="Museo 1"/>
              </a:rPr>
              <a:t>England</a:t>
            </a:r>
          </a:p>
        </p:txBody>
      </p:sp>
      <p:sp>
        <p:nvSpPr>
          <p:cNvPr name="TextBox 8" id="8"/>
          <p:cNvSpPr txBox="true"/>
          <p:nvPr/>
        </p:nvSpPr>
        <p:spPr>
          <a:xfrm rot="0">
            <a:off x="1925497" y="8277030"/>
            <a:ext cx="7636142" cy="1292501"/>
          </a:xfrm>
          <a:prstGeom prst="rect">
            <a:avLst/>
          </a:prstGeom>
        </p:spPr>
        <p:txBody>
          <a:bodyPr anchor="t" rtlCol="false" tIns="0" lIns="0" bIns="0" rIns="0">
            <a:spAutoFit/>
          </a:bodyPr>
          <a:lstStyle/>
          <a:p>
            <a:pPr algn="l">
              <a:lnSpc>
                <a:spcPts val="5086"/>
              </a:lnSpc>
            </a:pPr>
            <a:r>
              <a:rPr lang="en-US" sz="3633">
                <a:solidFill>
                  <a:srgbClr val="FFFFFF"/>
                </a:solidFill>
                <a:latin typeface="Arimo"/>
                <a:ea typeface="Arimo"/>
                <a:cs typeface="Arimo"/>
                <a:sym typeface="Arimo"/>
              </a:rPr>
              <a:t>416 656 5615</a:t>
            </a:r>
          </a:p>
          <a:p>
            <a:pPr algn="l">
              <a:lnSpc>
                <a:spcPts val="5086"/>
              </a:lnSpc>
            </a:pPr>
            <a:r>
              <a:rPr lang="en-US" sz="3633">
                <a:solidFill>
                  <a:srgbClr val="FFFFFF"/>
                </a:solidFill>
                <a:latin typeface="Arimo"/>
                <a:ea typeface="Arimo"/>
                <a:cs typeface="Arimo"/>
                <a:sym typeface="Arimo"/>
                <a:hlinkClick r:id="rId10" tooltip="http://www.engage-education.com/can"/>
              </a:rPr>
              <a:t>www.engage-education.com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0251" y="0"/>
            <a:ext cx="6870141" cy="10287000"/>
            <a:chOff x="0" y="0"/>
            <a:chExt cx="9160188" cy="13716000"/>
          </a:xfrm>
        </p:grpSpPr>
        <p:grpSp>
          <p:nvGrpSpPr>
            <p:cNvPr name="Group 3" id="3"/>
            <p:cNvGrpSpPr/>
            <p:nvPr/>
          </p:nvGrpSpPr>
          <p:grpSpPr>
            <a:xfrm rot="0">
              <a:off x="0" y="0"/>
              <a:ext cx="9160188" cy="13716000"/>
              <a:chOff x="0" y="0"/>
              <a:chExt cx="1809420" cy="2709333"/>
            </a:xfrm>
          </p:grpSpPr>
          <p:sp>
            <p:nvSpPr>
              <p:cNvPr name="Freeform 4" id="4"/>
              <p:cNvSpPr/>
              <p:nvPr/>
            </p:nvSpPr>
            <p:spPr>
              <a:xfrm flipH="false" flipV="false" rot="0">
                <a:off x="0" y="0"/>
                <a:ext cx="1809420" cy="2709333"/>
              </a:xfrm>
              <a:custGeom>
                <a:avLst/>
                <a:gdLst/>
                <a:ahLst/>
                <a:cxnLst/>
                <a:rect r="r" b="b" t="t" l="l"/>
                <a:pathLst>
                  <a:path h="2709333" w="1809420">
                    <a:moveTo>
                      <a:pt x="0" y="0"/>
                    </a:moveTo>
                    <a:lnTo>
                      <a:pt x="1809420" y="0"/>
                    </a:lnTo>
                    <a:lnTo>
                      <a:pt x="1809420" y="2709333"/>
                    </a:lnTo>
                    <a:lnTo>
                      <a:pt x="0" y="2709333"/>
                    </a:lnTo>
                    <a:close/>
                  </a:path>
                </a:pathLst>
              </a:custGeom>
              <a:solidFill>
                <a:srgbClr val="002868"/>
              </a:solidFill>
            </p:spPr>
          </p:sp>
          <p:sp>
            <p:nvSpPr>
              <p:cNvPr name="TextBox 5" id="5"/>
              <p:cNvSpPr txBox="true"/>
              <p:nvPr/>
            </p:nvSpPr>
            <p:spPr>
              <a:xfrm>
                <a:off x="0" y="-38100"/>
                <a:ext cx="1809420" cy="274743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0" y="0"/>
              <a:ext cx="9160188" cy="13716000"/>
            </a:xfrm>
            <a:custGeom>
              <a:avLst/>
              <a:gdLst/>
              <a:ahLst/>
              <a:cxnLst/>
              <a:rect r="r" b="b" t="t" l="l"/>
              <a:pathLst>
                <a:path h="13716000" w="9160188">
                  <a:moveTo>
                    <a:pt x="0" y="0"/>
                  </a:moveTo>
                  <a:lnTo>
                    <a:pt x="9160188" y="0"/>
                  </a:lnTo>
                  <a:lnTo>
                    <a:pt x="9160188" y="13716000"/>
                  </a:lnTo>
                  <a:lnTo>
                    <a:pt x="0" y="13716000"/>
                  </a:lnTo>
                  <a:lnTo>
                    <a:pt x="0" y="0"/>
                  </a:lnTo>
                  <a:close/>
                </a:path>
              </a:pathLst>
            </a:custGeom>
            <a:blipFill>
              <a:blip r:embed="rId2">
                <a:alphaModFix amt="74000"/>
              </a:blip>
              <a:stretch>
                <a:fillRect l="-103076" t="0" r="-21947" b="0"/>
              </a:stretch>
            </a:blipFill>
          </p:spPr>
        </p:sp>
      </p:grpSp>
      <p:sp>
        <p:nvSpPr>
          <p:cNvPr name="Freeform 7" id="7"/>
          <p:cNvSpPr/>
          <p:nvPr/>
        </p:nvSpPr>
        <p:spPr>
          <a:xfrm flipH="false" flipV="false" rot="0">
            <a:off x="16052380" y="8847456"/>
            <a:ext cx="1870022" cy="1139545"/>
          </a:xfrm>
          <a:custGeom>
            <a:avLst/>
            <a:gdLst/>
            <a:ahLst/>
            <a:cxnLst/>
            <a:rect r="r" b="b" t="t" l="l"/>
            <a:pathLst>
              <a:path h="1139545" w="1870022">
                <a:moveTo>
                  <a:pt x="0" y="0"/>
                </a:moveTo>
                <a:lnTo>
                  <a:pt x="1870021" y="0"/>
                </a:lnTo>
                <a:lnTo>
                  <a:pt x="1870021" y="1139544"/>
                </a:lnTo>
                <a:lnTo>
                  <a:pt x="0" y="1139544"/>
                </a:lnTo>
                <a:lnTo>
                  <a:pt x="0" y="0"/>
                </a:lnTo>
                <a:close/>
              </a:path>
            </a:pathLst>
          </a:custGeom>
          <a:blipFill>
            <a:blip r:embed="rId3"/>
            <a:stretch>
              <a:fillRect l="0" t="0" r="0" b="0"/>
            </a:stretch>
          </a:blipFill>
        </p:spPr>
      </p:sp>
      <p:sp>
        <p:nvSpPr>
          <p:cNvPr name="Freeform 8" id="8"/>
          <p:cNvSpPr/>
          <p:nvPr/>
        </p:nvSpPr>
        <p:spPr>
          <a:xfrm flipH="false" flipV="false" rot="0">
            <a:off x="7792789" y="2238681"/>
            <a:ext cx="9185077" cy="445276"/>
          </a:xfrm>
          <a:custGeom>
            <a:avLst/>
            <a:gdLst/>
            <a:ahLst/>
            <a:cxnLst/>
            <a:rect r="r" b="b" t="t" l="l"/>
            <a:pathLst>
              <a:path h="445276" w="9185077">
                <a:moveTo>
                  <a:pt x="0" y="0"/>
                </a:moveTo>
                <a:lnTo>
                  <a:pt x="9185077" y="0"/>
                </a:lnTo>
                <a:lnTo>
                  <a:pt x="9185077" y="445276"/>
                </a:lnTo>
                <a:lnTo>
                  <a:pt x="0" y="445276"/>
                </a:lnTo>
                <a:lnTo>
                  <a:pt x="0" y="0"/>
                </a:lnTo>
                <a:close/>
              </a:path>
            </a:pathLst>
          </a:custGeom>
          <a:blipFill>
            <a:blip r:embed="rId4">
              <a:extLst>
                <a:ext uri="{96DAC541-7B7A-43D3-8B79-37D633B846F1}">
                  <asvg:svgBlip xmlns:asvg="http://schemas.microsoft.com/office/drawing/2016/SVG/main" r:embed="rId5"/>
                </a:ext>
              </a:extLst>
            </a:blip>
            <a:stretch>
              <a:fillRect l="-172" t="-471592" r="-7340" b="-1646153"/>
            </a:stretch>
          </a:blipFill>
        </p:spPr>
      </p:sp>
      <p:sp>
        <p:nvSpPr>
          <p:cNvPr name="TextBox 9" id="9"/>
          <p:cNvSpPr txBox="true"/>
          <p:nvPr/>
        </p:nvSpPr>
        <p:spPr>
          <a:xfrm rot="0">
            <a:off x="7792789" y="809930"/>
            <a:ext cx="9466511" cy="1019176"/>
          </a:xfrm>
          <a:prstGeom prst="rect">
            <a:avLst/>
          </a:prstGeom>
        </p:spPr>
        <p:txBody>
          <a:bodyPr anchor="t" rtlCol="false" tIns="0" lIns="0" bIns="0" rIns="0">
            <a:spAutoFit/>
          </a:bodyPr>
          <a:lstStyle/>
          <a:p>
            <a:pPr algn="l">
              <a:lnSpc>
                <a:spcPts val="8399"/>
              </a:lnSpc>
            </a:pPr>
            <a:r>
              <a:rPr lang="en-US" sz="5999" spc="185">
                <a:solidFill>
                  <a:srgbClr val="545454"/>
                </a:solidFill>
                <a:latin typeface="Museo 1"/>
                <a:ea typeface="Museo 1"/>
                <a:cs typeface="Museo 1"/>
                <a:sym typeface="Museo 1"/>
              </a:rPr>
              <a:t>Working Rights</a:t>
            </a:r>
          </a:p>
        </p:txBody>
      </p:sp>
      <p:sp>
        <p:nvSpPr>
          <p:cNvPr name="TextBox 10" id="10"/>
          <p:cNvSpPr txBox="true"/>
          <p:nvPr/>
        </p:nvSpPr>
        <p:spPr>
          <a:xfrm rot="0">
            <a:off x="7792789" y="4528186"/>
            <a:ext cx="8675534" cy="4319269"/>
          </a:xfrm>
          <a:prstGeom prst="rect">
            <a:avLst/>
          </a:prstGeom>
        </p:spPr>
        <p:txBody>
          <a:bodyPr anchor="t" rtlCol="false" tIns="0" lIns="0" bIns="0" rIns="0">
            <a:spAutoFit/>
          </a:bodyPr>
          <a:lstStyle/>
          <a:p>
            <a:pPr algn="l" marL="604521" indent="-302261" lvl="1">
              <a:lnSpc>
                <a:spcPts val="7000"/>
              </a:lnSpc>
              <a:buFont typeface="Arial"/>
              <a:buChar char="•"/>
            </a:pPr>
            <a:r>
              <a:rPr lang="en-US" sz="2800">
                <a:solidFill>
                  <a:srgbClr val="545454"/>
                </a:solidFill>
                <a:latin typeface="Museo Sans Rounded"/>
                <a:ea typeface="Museo Sans Rounded"/>
                <a:cs typeface="Museo Sans Rounded"/>
                <a:sym typeface="Museo Sans Rounded"/>
              </a:rPr>
              <a:t>2 year visa</a:t>
            </a:r>
          </a:p>
          <a:p>
            <a:pPr algn="l" marL="604521" indent="-302261" lvl="1">
              <a:lnSpc>
                <a:spcPts val="7000"/>
              </a:lnSpc>
              <a:buFont typeface="Arial"/>
              <a:buChar char="•"/>
            </a:pPr>
            <a:r>
              <a:rPr lang="en-US" sz="2800">
                <a:solidFill>
                  <a:srgbClr val="545454"/>
                </a:solidFill>
                <a:latin typeface="Museo Sans Rounded"/>
                <a:ea typeface="Museo Sans Rounded"/>
                <a:cs typeface="Museo Sans Rounded"/>
                <a:sym typeface="Museo Sans Rounded"/>
              </a:rPr>
              <a:t>Must be a commonwealth country passport holder</a:t>
            </a:r>
          </a:p>
          <a:p>
            <a:pPr algn="l" marL="604521" indent="-302261" lvl="1">
              <a:lnSpc>
                <a:spcPts val="7000"/>
              </a:lnSpc>
              <a:buFont typeface="Arial"/>
              <a:buChar char="•"/>
            </a:pPr>
            <a:r>
              <a:rPr lang="en-US" sz="2800">
                <a:solidFill>
                  <a:srgbClr val="545454"/>
                </a:solidFill>
                <a:latin typeface="Museo Sans Rounded"/>
                <a:ea typeface="Museo Sans Rounded"/>
                <a:cs typeface="Museo Sans Rounded"/>
                <a:sym typeface="Museo Sans Rounded"/>
              </a:rPr>
              <a:t>Must be 35 years and under</a:t>
            </a:r>
          </a:p>
          <a:p>
            <a:pPr algn="l" marL="604521" indent="-302261" lvl="1">
              <a:lnSpc>
                <a:spcPts val="7000"/>
              </a:lnSpc>
              <a:buFont typeface="Arial"/>
              <a:buChar char="•"/>
            </a:pPr>
            <a:r>
              <a:rPr lang="en-US" sz="2800">
                <a:solidFill>
                  <a:srgbClr val="545454"/>
                </a:solidFill>
                <a:latin typeface="Museo Sans Rounded"/>
                <a:ea typeface="Museo Sans Rounded"/>
                <a:cs typeface="Museo Sans Rounded"/>
                <a:sym typeface="Museo Sans Rounded"/>
              </a:rPr>
              <a:t>Costs £298, plus a fee of £776/year for the Immigration Health surcharge</a:t>
            </a:r>
          </a:p>
        </p:txBody>
      </p:sp>
      <p:sp>
        <p:nvSpPr>
          <p:cNvPr name="TextBox 11" id="11"/>
          <p:cNvSpPr txBox="true"/>
          <p:nvPr/>
        </p:nvSpPr>
        <p:spPr>
          <a:xfrm rot="0">
            <a:off x="7792789" y="3619194"/>
            <a:ext cx="9466511" cy="578612"/>
          </a:xfrm>
          <a:prstGeom prst="rect">
            <a:avLst/>
          </a:prstGeom>
        </p:spPr>
        <p:txBody>
          <a:bodyPr anchor="t" rtlCol="false" tIns="0" lIns="0" bIns="0" rIns="0">
            <a:spAutoFit/>
          </a:bodyPr>
          <a:lstStyle/>
          <a:p>
            <a:pPr algn="just">
              <a:lnSpc>
                <a:spcPts val="4623"/>
              </a:lnSpc>
            </a:pPr>
            <a:r>
              <a:rPr lang="en-US" b="true" sz="3399">
                <a:solidFill>
                  <a:srgbClr val="D81E05"/>
                </a:solidFill>
                <a:latin typeface="Museo 1"/>
                <a:ea typeface="Museo 1"/>
                <a:cs typeface="Museo 1"/>
                <a:sym typeface="Museo 1"/>
              </a:rPr>
              <a:t>Youth Mobility Visa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966254" y="0"/>
            <a:ext cx="6870141" cy="10287000"/>
            <a:chOff x="0" y="0"/>
            <a:chExt cx="9160188" cy="13716000"/>
          </a:xfrm>
        </p:grpSpPr>
        <p:grpSp>
          <p:nvGrpSpPr>
            <p:cNvPr name="Group 3" id="3"/>
            <p:cNvGrpSpPr/>
            <p:nvPr/>
          </p:nvGrpSpPr>
          <p:grpSpPr>
            <a:xfrm rot="0">
              <a:off x="0" y="0"/>
              <a:ext cx="9160188" cy="13716000"/>
              <a:chOff x="0" y="0"/>
              <a:chExt cx="1809420" cy="2709333"/>
            </a:xfrm>
          </p:grpSpPr>
          <p:sp>
            <p:nvSpPr>
              <p:cNvPr name="Freeform 4" id="4"/>
              <p:cNvSpPr/>
              <p:nvPr/>
            </p:nvSpPr>
            <p:spPr>
              <a:xfrm flipH="false" flipV="false" rot="0">
                <a:off x="0" y="0"/>
                <a:ext cx="1809420" cy="2709333"/>
              </a:xfrm>
              <a:custGeom>
                <a:avLst/>
                <a:gdLst/>
                <a:ahLst/>
                <a:cxnLst/>
                <a:rect r="r" b="b" t="t" l="l"/>
                <a:pathLst>
                  <a:path h="2709333" w="1809420">
                    <a:moveTo>
                      <a:pt x="0" y="0"/>
                    </a:moveTo>
                    <a:lnTo>
                      <a:pt x="1809420" y="0"/>
                    </a:lnTo>
                    <a:lnTo>
                      <a:pt x="1809420" y="2709333"/>
                    </a:lnTo>
                    <a:lnTo>
                      <a:pt x="0" y="2709333"/>
                    </a:lnTo>
                    <a:close/>
                  </a:path>
                </a:pathLst>
              </a:custGeom>
              <a:solidFill>
                <a:srgbClr val="002868"/>
              </a:solidFill>
            </p:spPr>
          </p:sp>
          <p:sp>
            <p:nvSpPr>
              <p:cNvPr name="TextBox 5" id="5"/>
              <p:cNvSpPr txBox="true"/>
              <p:nvPr/>
            </p:nvSpPr>
            <p:spPr>
              <a:xfrm>
                <a:off x="0" y="-38100"/>
                <a:ext cx="1809420" cy="274743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0" y="0"/>
              <a:ext cx="9160188" cy="13716000"/>
            </a:xfrm>
            <a:custGeom>
              <a:avLst/>
              <a:gdLst/>
              <a:ahLst/>
              <a:cxnLst/>
              <a:rect r="r" b="b" t="t" l="l"/>
              <a:pathLst>
                <a:path h="13716000" w="9160188">
                  <a:moveTo>
                    <a:pt x="0" y="0"/>
                  </a:moveTo>
                  <a:lnTo>
                    <a:pt x="9160188" y="0"/>
                  </a:lnTo>
                  <a:lnTo>
                    <a:pt x="9160188" y="13716000"/>
                  </a:lnTo>
                  <a:lnTo>
                    <a:pt x="0" y="13716000"/>
                  </a:lnTo>
                  <a:lnTo>
                    <a:pt x="0" y="0"/>
                  </a:lnTo>
                  <a:close/>
                </a:path>
              </a:pathLst>
            </a:custGeom>
            <a:blipFill>
              <a:blip r:embed="rId2">
                <a:alphaModFix amt="74000"/>
              </a:blip>
              <a:stretch>
                <a:fillRect l="-7190" t="0" r="-117341" b="0"/>
              </a:stretch>
            </a:blipFill>
          </p:spPr>
        </p:sp>
      </p:grpSp>
      <p:sp>
        <p:nvSpPr>
          <p:cNvPr name="Freeform 7" id="7"/>
          <p:cNvSpPr/>
          <p:nvPr/>
        </p:nvSpPr>
        <p:spPr>
          <a:xfrm flipH="false" flipV="false" rot="0">
            <a:off x="16052380" y="8847456"/>
            <a:ext cx="1870022" cy="1139545"/>
          </a:xfrm>
          <a:custGeom>
            <a:avLst/>
            <a:gdLst/>
            <a:ahLst/>
            <a:cxnLst/>
            <a:rect r="r" b="b" t="t" l="l"/>
            <a:pathLst>
              <a:path h="1139545" w="1870022">
                <a:moveTo>
                  <a:pt x="0" y="0"/>
                </a:moveTo>
                <a:lnTo>
                  <a:pt x="1870021" y="0"/>
                </a:lnTo>
                <a:lnTo>
                  <a:pt x="1870021" y="1139544"/>
                </a:lnTo>
                <a:lnTo>
                  <a:pt x="0" y="1139544"/>
                </a:lnTo>
                <a:lnTo>
                  <a:pt x="0" y="0"/>
                </a:lnTo>
                <a:close/>
              </a:path>
            </a:pathLst>
          </a:custGeom>
          <a:blipFill>
            <a:blip r:embed="rId3"/>
            <a:stretch>
              <a:fillRect l="0" t="0" r="0" b="0"/>
            </a:stretch>
          </a:blipFill>
        </p:spPr>
      </p:sp>
      <p:sp>
        <p:nvSpPr>
          <p:cNvPr name="Freeform 8" id="8"/>
          <p:cNvSpPr/>
          <p:nvPr/>
        </p:nvSpPr>
        <p:spPr>
          <a:xfrm flipH="false" flipV="false" rot="0">
            <a:off x="5073428" y="2238681"/>
            <a:ext cx="9185077" cy="445276"/>
          </a:xfrm>
          <a:custGeom>
            <a:avLst/>
            <a:gdLst/>
            <a:ahLst/>
            <a:cxnLst/>
            <a:rect r="r" b="b" t="t" l="l"/>
            <a:pathLst>
              <a:path h="445276" w="9185077">
                <a:moveTo>
                  <a:pt x="0" y="0"/>
                </a:moveTo>
                <a:lnTo>
                  <a:pt x="9185076" y="0"/>
                </a:lnTo>
                <a:lnTo>
                  <a:pt x="9185076" y="445276"/>
                </a:lnTo>
                <a:lnTo>
                  <a:pt x="0" y="445276"/>
                </a:lnTo>
                <a:lnTo>
                  <a:pt x="0" y="0"/>
                </a:lnTo>
                <a:close/>
              </a:path>
            </a:pathLst>
          </a:custGeom>
          <a:blipFill>
            <a:blip r:embed="rId4">
              <a:extLst>
                <a:ext uri="{96DAC541-7B7A-43D3-8B79-37D633B846F1}">
                  <asvg:svgBlip xmlns:asvg="http://schemas.microsoft.com/office/drawing/2016/SVG/main" r:embed="rId5"/>
                </a:ext>
              </a:extLst>
            </a:blip>
            <a:stretch>
              <a:fillRect l="-172" t="-471592" r="-7340" b="-1646153"/>
            </a:stretch>
          </a:blipFill>
        </p:spPr>
      </p:sp>
      <p:sp>
        <p:nvSpPr>
          <p:cNvPr name="TextBox 9" id="9"/>
          <p:cNvSpPr txBox="true"/>
          <p:nvPr/>
        </p:nvSpPr>
        <p:spPr>
          <a:xfrm rot="0">
            <a:off x="5073428" y="990905"/>
            <a:ext cx="12185872" cy="1019176"/>
          </a:xfrm>
          <a:prstGeom prst="rect">
            <a:avLst/>
          </a:prstGeom>
        </p:spPr>
        <p:txBody>
          <a:bodyPr anchor="t" rtlCol="false" tIns="0" lIns="0" bIns="0" rIns="0">
            <a:spAutoFit/>
          </a:bodyPr>
          <a:lstStyle/>
          <a:p>
            <a:pPr algn="l">
              <a:lnSpc>
                <a:spcPts val="8399"/>
              </a:lnSpc>
            </a:pPr>
            <a:r>
              <a:rPr lang="en-US" sz="5999" spc="185">
                <a:solidFill>
                  <a:srgbClr val="545454"/>
                </a:solidFill>
                <a:latin typeface="Museo 1"/>
                <a:ea typeface="Museo 1"/>
                <a:cs typeface="Museo 1"/>
                <a:sym typeface="Museo 1"/>
              </a:rPr>
              <a:t>Eligibility</a:t>
            </a:r>
          </a:p>
        </p:txBody>
      </p:sp>
      <p:sp>
        <p:nvSpPr>
          <p:cNvPr name="AutoShape 10" id="10"/>
          <p:cNvSpPr/>
          <p:nvPr/>
        </p:nvSpPr>
        <p:spPr>
          <a:xfrm rot="-9422">
            <a:off x="5116530" y="3644752"/>
            <a:ext cx="11932876" cy="0"/>
          </a:xfrm>
          <a:prstGeom prst="line">
            <a:avLst/>
          </a:prstGeom>
          <a:ln cap="flat" w="38100">
            <a:solidFill>
              <a:srgbClr val="000000"/>
            </a:solidFill>
            <a:prstDash val="solid"/>
            <a:headEnd type="none" len="sm" w="sm"/>
            <a:tailEnd type="none" len="sm" w="sm"/>
          </a:ln>
        </p:spPr>
      </p:sp>
      <p:sp>
        <p:nvSpPr>
          <p:cNvPr name="AutoShape 11" id="11"/>
          <p:cNvSpPr/>
          <p:nvPr/>
        </p:nvSpPr>
        <p:spPr>
          <a:xfrm rot="-18695">
            <a:off x="5097358" y="7346611"/>
            <a:ext cx="11971218" cy="0"/>
          </a:xfrm>
          <a:prstGeom prst="line">
            <a:avLst/>
          </a:prstGeom>
          <a:ln cap="flat" w="38100">
            <a:solidFill>
              <a:srgbClr val="000000"/>
            </a:solidFill>
            <a:prstDash val="solid"/>
            <a:headEnd type="none" len="sm" w="sm"/>
            <a:tailEnd type="none" len="sm" w="sm"/>
          </a:ln>
        </p:spPr>
      </p:sp>
      <p:sp>
        <p:nvSpPr>
          <p:cNvPr name="AutoShape 12" id="12"/>
          <p:cNvSpPr/>
          <p:nvPr/>
        </p:nvSpPr>
        <p:spPr>
          <a:xfrm rot="5399827">
            <a:off x="14604008" y="6083398"/>
            <a:ext cx="4928921" cy="0"/>
          </a:xfrm>
          <a:prstGeom prst="line">
            <a:avLst/>
          </a:prstGeom>
          <a:ln cap="flat" w="38100">
            <a:solidFill>
              <a:srgbClr val="000000"/>
            </a:solidFill>
            <a:prstDash val="solid"/>
            <a:headEnd type="none" len="sm" w="sm"/>
            <a:tailEnd type="none" len="sm" w="sm"/>
          </a:ln>
        </p:spPr>
      </p:sp>
      <p:sp>
        <p:nvSpPr>
          <p:cNvPr name="AutoShape 13" id="13"/>
          <p:cNvSpPr/>
          <p:nvPr/>
        </p:nvSpPr>
        <p:spPr>
          <a:xfrm rot="5420041">
            <a:off x="2638105" y="6144143"/>
            <a:ext cx="4928060" cy="0"/>
          </a:xfrm>
          <a:prstGeom prst="line">
            <a:avLst/>
          </a:prstGeom>
          <a:ln cap="flat" w="38100">
            <a:solidFill>
              <a:srgbClr val="000000"/>
            </a:solidFill>
            <a:prstDash val="solid"/>
            <a:headEnd type="none" len="sm" w="sm"/>
            <a:tailEnd type="none" len="sm" w="sm"/>
          </a:ln>
        </p:spPr>
      </p:sp>
      <p:sp>
        <p:nvSpPr>
          <p:cNvPr name="AutoShape 14" id="14"/>
          <p:cNvSpPr/>
          <p:nvPr/>
        </p:nvSpPr>
        <p:spPr>
          <a:xfrm rot="-12979">
            <a:off x="5087800" y="4871486"/>
            <a:ext cx="11990336" cy="0"/>
          </a:xfrm>
          <a:prstGeom prst="line">
            <a:avLst/>
          </a:prstGeom>
          <a:ln cap="flat" w="38100">
            <a:solidFill>
              <a:srgbClr val="000000"/>
            </a:solidFill>
            <a:prstDash val="solid"/>
            <a:headEnd type="none" len="sm" w="sm"/>
            <a:tailEnd type="none" len="sm" w="sm"/>
          </a:ln>
        </p:spPr>
      </p:sp>
      <p:sp>
        <p:nvSpPr>
          <p:cNvPr name="AutoShape 15" id="15"/>
          <p:cNvSpPr/>
          <p:nvPr/>
        </p:nvSpPr>
        <p:spPr>
          <a:xfrm rot="-12784">
            <a:off x="5106986" y="6104091"/>
            <a:ext cx="11951963" cy="0"/>
          </a:xfrm>
          <a:prstGeom prst="line">
            <a:avLst/>
          </a:prstGeom>
          <a:ln cap="flat" w="38100">
            <a:solidFill>
              <a:srgbClr val="000000"/>
            </a:solidFill>
            <a:prstDash val="solid"/>
            <a:headEnd type="none" len="sm" w="sm"/>
            <a:tailEnd type="none" len="sm" w="sm"/>
          </a:ln>
        </p:spPr>
      </p:sp>
      <p:sp>
        <p:nvSpPr>
          <p:cNvPr name="AutoShape 16" id="16"/>
          <p:cNvSpPr/>
          <p:nvPr/>
        </p:nvSpPr>
        <p:spPr>
          <a:xfrm rot="5413263">
            <a:off x="6586998" y="6139445"/>
            <a:ext cx="4937666" cy="0"/>
          </a:xfrm>
          <a:prstGeom prst="line">
            <a:avLst/>
          </a:prstGeom>
          <a:ln cap="flat" w="38100">
            <a:solidFill>
              <a:srgbClr val="000000"/>
            </a:solidFill>
            <a:prstDash val="solid"/>
            <a:headEnd type="none" len="sm" w="sm"/>
            <a:tailEnd type="none" len="sm" w="sm"/>
          </a:ln>
        </p:spPr>
      </p:sp>
      <p:sp>
        <p:nvSpPr>
          <p:cNvPr name="TextBox 17" id="17"/>
          <p:cNvSpPr txBox="true"/>
          <p:nvPr/>
        </p:nvSpPr>
        <p:spPr>
          <a:xfrm rot="0">
            <a:off x="5130744" y="3805144"/>
            <a:ext cx="3915562" cy="890143"/>
          </a:xfrm>
          <a:prstGeom prst="rect">
            <a:avLst/>
          </a:prstGeom>
        </p:spPr>
        <p:txBody>
          <a:bodyPr anchor="t" rtlCol="false" tIns="0" lIns="0" bIns="0" rIns="0">
            <a:spAutoFit/>
          </a:bodyPr>
          <a:lstStyle/>
          <a:p>
            <a:pPr algn="ctr">
              <a:lnSpc>
                <a:spcPts val="3536"/>
              </a:lnSpc>
            </a:pPr>
            <a:r>
              <a:rPr lang="en-US" sz="2600">
                <a:solidFill>
                  <a:srgbClr val="D81E05"/>
                </a:solidFill>
                <a:latin typeface="Museo 1"/>
                <a:ea typeface="Museo 1"/>
                <a:cs typeface="Museo 1"/>
                <a:sym typeface="Museo 1"/>
              </a:rPr>
              <a:t>British or European Passport</a:t>
            </a:r>
          </a:p>
        </p:txBody>
      </p:sp>
      <p:sp>
        <p:nvSpPr>
          <p:cNvPr name="TextBox 18" id="18"/>
          <p:cNvSpPr txBox="true"/>
          <p:nvPr/>
        </p:nvSpPr>
        <p:spPr>
          <a:xfrm rot="0">
            <a:off x="5092494" y="2965858"/>
            <a:ext cx="9466511" cy="442468"/>
          </a:xfrm>
          <a:prstGeom prst="rect">
            <a:avLst/>
          </a:prstGeom>
        </p:spPr>
        <p:txBody>
          <a:bodyPr anchor="t" rtlCol="false" tIns="0" lIns="0" bIns="0" rIns="0">
            <a:spAutoFit/>
          </a:bodyPr>
          <a:lstStyle/>
          <a:p>
            <a:pPr algn="just">
              <a:lnSpc>
                <a:spcPts val="3536"/>
              </a:lnSpc>
            </a:pPr>
            <a:r>
              <a:rPr lang="en-US" b="true" sz="2600">
                <a:solidFill>
                  <a:srgbClr val="D81E05"/>
                </a:solidFill>
                <a:latin typeface="Museo 1"/>
                <a:ea typeface="Museo 1"/>
                <a:cs typeface="Museo 1"/>
                <a:sym typeface="Museo 1"/>
              </a:rPr>
              <a:t>UK Working Rights </a:t>
            </a:r>
          </a:p>
        </p:txBody>
      </p:sp>
      <p:sp>
        <p:nvSpPr>
          <p:cNvPr name="TextBox 19" id="19"/>
          <p:cNvSpPr txBox="true"/>
          <p:nvPr/>
        </p:nvSpPr>
        <p:spPr>
          <a:xfrm rot="0">
            <a:off x="5116500" y="5261998"/>
            <a:ext cx="3915562" cy="442468"/>
          </a:xfrm>
          <a:prstGeom prst="rect">
            <a:avLst/>
          </a:prstGeom>
        </p:spPr>
        <p:txBody>
          <a:bodyPr anchor="t" rtlCol="false" tIns="0" lIns="0" bIns="0" rIns="0">
            <a:spAutoFit/>
          </a:bodyPr>
          <a:lstStyle/>
          <a:p>
            <a:pPr algn="ctr">
              <a:lnSpc>
                <a:spcPts val="3536"/>
              </a:lnSpc>
            </a:pPr>
            <a:r>
              <a:rPr lang="en-US" sz="2600">
                <a:solidFill>
                  <a:srgbClr val="D81E05"/>
                </a:solidFill>
                <a:latin typeface="Museo 1"/>
                <a:ea typeface="Museo 1"/>
                <a:cs typeface="Museo 1"/>
                <a:sym typeface="Museo 1"/>
              </a:rPr>
              <a:t>Ancestry Visa</a:t>
            </a:r>
          </a:p>
        </p:txBody>
      </p:sp>
      <p:sp>
        <p:nvSpPr>
          <p:cNvPr name="AutoShape 20" id="20"/>
          <p:cNvSpPr/>
          <p:nvPr/>
        </p:nvSpPr>
        <p:spPr>
          <a:xfrm rot="-6352">
            <a:off x="5083054" y="8577995"/>
            <a:ext cx="11999828" cy="0"/>
          </a:xfrm>
          <a:prstGeom prst="line">
            <a:avLst/>
          </a:prstGeom>
          <a:ln cap="flat" w="38100">
            <a:solidFill>
              <a:srgbClr val="000000"/>
            </a:solidFill>
            <a:prstDash val="solid"/>
            <a:headEnd type="none" len="sm" w="sm"/>
            <a:tailEnd type="none" len="sm" w="sm"/>
          </a:ln>
        </p:spPr>
      </p:sp>
      <p:sp>
        <p:nvSpPr>
          <p:cNvPr name="TextBox 21" id="21"/>
          <p:cNvSpPr txBox="true"/>
          <p:nvPr/>
        </p:nvSpPr>
        <p:spPr>
          <a:xfrm rot="0">
            <a:off x="5116500" y="6481067"/>
            <a:ext cx="3915562" cy="442468"/>
          </a:xfrm>
          <a:prstGeom prst="rect">
            <a:avLst/>
          </a:prstGeom>
        </p:spPr>
        <p:txBody>
          <a:bodyPr anchor="t" rtlCol="false" tIns="0" lIns="0" bIns="0" rIns="0">
            <a:spAutoFit/>
          </a:bodyPr>
          <a:lstStyle/>
          <a:p>
            <a:pPr algn="ctr">
              <a:lnSpc>
                <a:spcPts val="3536"/>
              </a:lnSpc>
            </a:pPr>
            <a:r>
              <a:rPr lang="en-US" sz="2600">
                <a:solidFill>
                  <a:srgbClr val="D81E05"/>
                </a:solidFill>
                <a:latin typeface="Museo 1"/>
                <a:ea typeface="Museo 1"/>
                <a:cs typeface="Museo 1"/>
                <a:sym typeface="Museo 1"/>
              </a:rPr>
              <a:t>Spousal Visa</a:t>
            </a:r>
          </a:p>
        </p:txBody>
      </p:sp>
      <p:sp>
        <p:nvSpPr>
          <p:cNvPr name="TextBox 22" id="22"/>
          <p:cNvSpPr txBox="true"/>
          <p:nvPr/>
        </p:nvSpPr>
        <p:spPr>
          <a:xfrm rot="0">
            <a:off x="5149794" y="7737514"/>
            <a:ext cx="3915562" cy="442468"/>
          </a:xfrm>
          <a:prstGeom prst="rect">
            <a:avLst/>
          </a:prstGeom>
        </p:spPr>
        <p:txBody>
          <a:bodyPr anchor="t" rtlCol="false" tIns="0" lIns="0" bIns="0" rIns="0">
            <a:spAutoFit/>
          </a:bodyPr>
          <a:lstStyle/>
          <a:p>
            <a:pPr algn="ctr">
              <a:lnSpc>
                <a:spcPts val="3536"/>
              </a:lnSpc>
            </a:pPr>
            <a:r>
              <a:rPr lang="en-US" sz="2600">
                <a:solidFill>
                  <a:srgbClr val="D81E05"/>
                </a:solidFill>
                <a:latin typeface="Museo 1"/>
                <a:ea typeface="Museo 1"/>
                <a:cs typeface="Museo 1"/>
                <a:sym typeface="Museo 1"/>
              </a:rPr>
              <a:t>Sponsorship</a:t>
            </a:r>
          </a:p>
        </p:txBody>
      </p:sp>
      <p:sp>
        <p:nvSpPr>
          <p:cNvPr name="TextBox 23" id="23"/>
          <p:cNvSpPr txBox="true"/>
          <p:nvPr/>
        </p:nvSpPr>
        <p:spPr>
          <a:xfrm rot="0">
            <a:off x="9354121" y="3903777"/>
            <a:ext cx="7444527" cy="611123"/>
          </a:xfrm>
          <a:prstGeom prst="rect">
            <a:avLst/>
          </a:prstGeom>
        </p:spPr>
        <p:txBody>
          <a:bodyPr anchor="t" rtlCol="false" tIns="0" lIns="0" bIns="0" rIns="0">
            <a:spAutoFit/>
          </a:bodyPr>
          <a:lstStyle/>
          <a:p>
            <a:pPr algn="ctr">
              <a:lnSpc>
                <a:spcPts val="2448"/>
              </a:lnSpc>
            </a:pPr>
            <a:r>
              <a:rPr lang="en-US" sz="1800">
                <a:solidFill>
                  <a:srgbClr val="000000"/>
                </a:solidFill>
                <a:latin typeface="Museo Sans Rounded"/>
                <a:ea typeface="Museo Sans Rounded"/>
                <a:cs typeface="Museo Sans Rounded"/>
                <a:sym typeface="Museo Sans Rounded"/>
              </a:rPr>
              <a:t>You currently hold, or have the rights to apply for, a British or European Passport which will allow you unlimited working rights in the UK. </a:t>
            </a:r>
          </a:p>
        </p:txBody>
      </p:sp>
      <p:sp>
        <p:nvSpPr>
          <p:cNvPr name="TextBox 24" id="24"/>
          <p:cNvSpPr txBox="true"/>
          <p:nvPr/>
        </p:nvSpPr>
        <p:spPr>
          <a:xfrm rot="0">
            <a:off x="9354121" y="4882938"/>
            <a:ext cx="7444527" cy="1220723"/>
          </a:xfrm>
          <a:prstGeom prst="rect">
            <a:avLst/>
          </a:prstGeom>
        </p:spPr>
        <p:txBody>
          <a:bodyPr anchor="t" rtlCol="false" tIns="0" lIns="0" bIns="0" rIns="0">
            <a:spAutoFit/>
          </a:bodyPr>
          <a:lstStyle/>
          <a:p>
            <a:pPr algn="ctr">
              <a:lnSpc>
                <a:spcPts val="2448"/>
              </a:lnSpc>
            </a:pPr>
            <a:r>
              <a:rPr lang="en-US" sz="1800">
                <a:solidFill>
                  <a:srgbClr val="000000"/>
                </a:solidFill>
                <a:latin typeface="Museo Sans Rounded"/>
                <a:ea typeface="Museo Sans Rounded"/>
                <a:cs typeface="Museo Sans Rounded"/>
                <a:sym typeface="Museo Sans Rounded"/>
              </a:rPr>
              <a:t>If you have a grandparent who was born in England and remains or remained a British citizen, an ancestry visa will allow you to live and work in the UK. Your spouse and children would then be able to get spousal and dependants visas.</a:t>
            </a:r>
          </a:p>
        </p:txBody>
      </p:sp>
      <p:sp>
        <p:nvSpPr>
          <p:cNvPr name="TextBox 25" id="25"/>
          <p:cNvSpPr txBox="true"/>
          <p:nvPr/>
        </p:nvSpPr>
        <p:spPr>
          <a:xfrm rot="0">
            <a:off x="9354121" y="6385464"/>
            <a:ext cx="7444527" cy="611123"/>
          </a:xfrm>
          <a:prstGeom prst="rect">
            <a:avLst/>
          </a:prstGeom>
        </p:spPr>
        <p:txBody>
          <a:bodyPr anchor="t" rtlCol="false" tIns="0" lIns="0" bIns="0" rIns="0">
            <a:spAutoFit/>
          </a:bodyPr>
          <a:lstStyle/>
          <a:p>
            <a:pPr algn="ctr">
              <a:lnSpc>
                <a:spcPts val="2448"/>
              </a:lnSpc>
            </a:pPr>
            <a:r>
              <a:rPr lang="en-US" sz="1800">
                <a:solidFill>
                  <a:srgbClr val="000000"/>
                </a:solidFill>
                <a:latin typeface="Museo Sans Rounded"/>
                <a:ea typeface="Museo Sans Rounded"/>
                <a:cs typeface="Museo Sans Rounded"/>
                <a:sym typeface="Museo Sans Rounded"/>
              </a:rPr>
              <a:t>You currently hold, or have the rights to apply for, a British or European Passport which will allow you unlimited working rights in the UK. </a:t>
            </a:r>
          </a:p>
        </p:txBody>
      </p:sp>
      <p:sp>
        <p:nvSpPr>
          <p:cNvPr name="TextBox 26" id="26"/>
          <p:cNvSpPr txBox="true"/>
          <p:nvPr/>
        </p:nvSpPr>
        <p:spPr>
          <a:xfrm rot="0">
            <a:off x="9354121" y="7515074"/>
            <a:ext cx="7444527" cy="915923"/>
          </a:xfrm>
          <a:prstGeom prst="rect">
            <a:avLst/>
          </a:prstGeom>
        </p:spPr>
        <p:txBody>
          <a:bodyPr anchor="t" rtlCol="false" tIns="0" lIns="0" bIns="0" rIns="0">
            <a:spAutoFit/>
          </a:bodyPr>
          <a:lstStyle/>
          <a:p>
            <a:pPr algn="ctr">
              <a:lnSpc>
                <a:spcPts val="2448"/>
              </a:lnSpc>
            </a:pPr>
            <a:r>
              <a:rPr lang="en-US" sz="1800">
                <a:solidFill>
                  <a:srgbClr val="000000"/>
                </a:solidFill>
                <a:latin typeface="Museo Sans Rounded"/>
                <a:ea typeface="Museo Sans Rounded"/>
                <a:cs typeface="Museo Sans Rounded"/>
                <a:sym typeface="Museo Sans Rounded"/>
              </a:rPr>
              <a:t>An option for those who aren’t eligible for any other UK Working Rights. Generally available for experienced teachers in specific subject areas such as Maths &amp; Science. </a:t>
            </a:r>
          </a:p>
        </p:txBody>
      </p:sp>
      <p:sp>
        <p:nvSpPr>
          <p:cNvPr name="TextBox 27" id="27"/>
          <p:cNvSpPr txBox="true"/>
          <p:nvPr/>
        </p:nvSpPr>
        <p:spPr>
          <a:xfrm rot="0">
            <a:off x="5068721" y="8894083"/>
            <a:ext cx="9466511" cy="442468"/>
          </a:xfrm>
          <a:prstGeom prst="rect">
            <a:avLst/>
          </a:prstGeom>
        </p:spPr>
        <p:txBody>
          <a:bodyPr anchor="t" rtlCol="false" tIns="0" lIns="0" bIns="0" rIns="0">
            <a:spAutoFit/>
          </a:bodyPr>
          <a:lstStyle/>
          <a:p>
            <a:pPr algn="just">
              <a:lnSpc>
                <a:spcPts val="3536"/>
              </a:lnSpc>
            </a:pPr>
            <a:r>
              <a:rPr lang="en-US" b="true" sz="2600">
                <a:solidFill>
                  <a:srgbClr val="D81E05"/>
                </a:solidFill>
                <a:latin typeface="Museo 1"/>
                <a:ea typeface="Museo 1"/>
                <a:cs typeface="Museo 1"/>
                <a:sym typeface="Museo 1"/>
              </a:rPr>
              <a:t>Qualifications</a:t>
            </a:r>
          </a:p>
        </p:txBody>
      </p:sp>
      <p:sp>
        <p:nvSpPr>
          <p:cNvPr name="TextBox 28" id="28"/>
          <p:cNvSpPr txBox="true"/>
          <p:nvPr/>
        </p:nvSpPr>
        <p:spPr>
          <a:xfrm rot="0">
            <a:off x="5087770" y="9412751"/>
            <a:ext cx="10983659" cy="611123"/>
          </a:xfrm>
          <a:prstGeom prst="rect">
            <a:avLst/>
          </a:prstGeom>
        </p:spPr>
        <p:txBody>
          <a:bodyPr anchor="t" rtlCol="false" tIns="0" lIns="0" bIns="0" rIns="0">
            <a:spAutoFit/>
          </a:bodyPr>
          <a:lstStyle/>
          <a:p>
            <a:pPr algn="l">
              <a:lnSpc>
                <a:spcPts val="2448"/>
              </a:lnSpc>
            </a:pPr>
            <a:r>
              <a:rPr lang="en-US" sz="1800">
                <a:solidFill>
                  <a:srgbClr val="000000"/>
                </a:solidFill>
                <a:latin typeface="Museo Sans Rounded"/>
                <a:ea typeface="Museo Sans Rounded"/>
                <a:cs typeface="Museo Sans Rounded"/>
                <a:sym typeface="Museo Sans Rounded"/>
              </a:rPr>
              <a:t>You need to be fully qualified to be eligible to teach in the UK. You can </a:t>
            </a:r>
            <a:r>
              <a:rPr lang="en-US" sz="1800">
                <a:solidFill>
                  <a:srgbClr val="000000"/>
                </a:solidFill>
                <a:latin typeface="Museo Sans Rounded"/>
                <a:ea typeface="Museo Sans Rounded"/>
                <a:cs typeface="Museo Sans Rounded"/>
                <a:sym typeface="Museo Sans Rounded"/>
              </a:rPr>
              <a:t>undertake your QTS </a:t>
            </a:r>
          </a:p>
          <a:p>
            <a:pPr algn="l">
              <a:lnSpc>
                <a:spcPts val="2448"/>
              </a:lnSpc>
            </a:pPr>
            <a:r>
              <a:rPr lang="en-US" sz="1800">
                <a:solidFill>
                  <a:srgbClr val="000000"/>
                </a:solidFill>
                <a:latin typeface="Museo Sans Rounded"/>
                <a:ea typeface="Museo Sans Rounded"/>
                <a:cs typeface="Museo Sans Rounded"/>
                <a:sym typeface="Museo Sans Rounded"/>
              </a:rPr>
              <a:t>assessment while you teach in the UK.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966254" y="0"/>
            <a:ext cx="6870141" cy="10287000"/>
            <a:chOff x="0" y="0"/>
            <a:chExt cx="9160188" cy="13716000"/>
          </a:xfrm>
        </p:grpSpPr>
        <p:grpSp>
          <p:nvGrpSpPr>
            <p:cNvPr name="Group 3" id="3"/>
            <p:cNvGrpSpPr/>
            <p:nvPr/>
          </p:nvGrpSpPr>
          <p:grpSpPr>
            <a:xfrm rot="0">
              <a:off x="0" y="0"/>
              <a:ext cx="9160188" cy="13716000"/>
              <a:chOff x="0" y="0"/>
              <a:chExt cx="1809420" cy="2709333"/>
            </a:xfrm>
          </p:grpSpPr>
          <p:sp>
            <p:nvSpPr>
              <p:cNvPr name="Freeform 4" id="4"/>
              <p:cNvSpPr/>
              <p:nvPr/>
            </p:nvSpPr>
            <p:spPr>
              <a:xfrm flipH="false" flipV="false" rot="0">
                <a:off x="0" y="0"/>
                <a:ext cx="1809420" cy="2709333"/>
              </a:xfrm>
              <a:custGeom>
                <a:avLst/>
                <a:gdLst/>
                <a:ahLst/>
                <a:cxnLst/>
                <a:rect r="r" b="b" t="t" l="l"/>
                <a:pathLst>
                  <a:path h="2709333" w="1809420">
                    <a:moveTo>
                      <a:pt x="0" y="0"/>
                    </a:moveTo>
                    <a:lnTo>
                      <a:pt x="1809420" y="0"/>
                    </a:lnTo>
                    <a:lnTo>
                      <a:pt x="1809420" y="2709333"/>
                    </a:lnTo>
                    <a:lnTo>
                      <a:pt x="0" y="2709333"/>
                    </a:lnTo>
                    <a:close/>
                  </a:path>
                </a:pathLst>
              </a:custGeom>
              <a:solidFill>
                <a:srgbClr val="002868"/>
              </a:solidFill>
            </p:spPr>
          </p:sp>
          <p:sp>
            <p:nvSpPr>
              <p:cNvPr name="TextBox 5" id="5"/>
              <p:cNvSpPr txBox="true"/>
              <p:nvPr/>
            </p:nvSpPr>
            <p:spPr>
              <a:xfrm>
                <a:off x="0" y="-38100"/>
                <a:ext cx="1809420" cy="274743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0" y="0"/>
              <a:ext cx="9160188" cy="13716000"/>
            </a:xfrm>
            <a:custGeom>
              <a:avLst/>
              <a:gdLst/>
              <a:ahLst/>
              <a:cxnLst/>
              <a:rect r="r" b="b" t="t" l="l"/>
              <a:pathLst>
                <a:path h="13716000" w="9160188">
                  <a:moveTo>
                    <a:pt x="0" y="0"/>
                  </a:moveTo>
                  <a:lnTo>
                    <a:pt x="9160188" y="0"/>
                  </a:lnTo>
                  <a:lnTo>
                    <a:pt x="9160188" y="13716000"/>
                  </a:lnTo>
                  <a:lnTo>
                    <a:pt x="0" y="13716000"/>
                  </a:lnTo>
                  <a:lnTo>
                    <a:pt x="0" y="0"/>
                  </a:lnTo>
                  <a:close/>
                </a:path>
              </a:pathLst>
            </a:custGeom>
            <a:blipFill>
              <a:blip r:embed="rId2">
                <a:alphaModFix amt="74000"/>
              </a:blip>
              <a:stretch>
                <a:fillRect l="-31286" t="0" r="-93245" b="0"/>
              </a:stretch>
            </a:blipFill>
          </p:spPr>
        </p:sp>
      </p:grpSp>
      <p:sp>
        <p:nvSpPr>
          <p:cNvPr name="Freeform 7" id="7"/>
          <p:cNvSpPr/>
          <p:nvPr/>
        </p:nvSpPr>
        <p:spPr>
          <a:xfrm flipH="false" flipV="false" rot="0">
            <a:off x="16052380" y="8847456"/>
            <a:ext cx="1870022" cy="1139545"/>
          </a:xfrm>
          <a:custGeom>
            <a:avLst/>
            <a:gdLst/>
            <a:ahLst/>
            <a:cxnLst/>
            <a:rect r="r" b="b" t="t" l="l"/>
            <a:pathLst>
              <a:path h="1139545" w="1870022">
                <a:moveTo>
                  <a:pt x="0" y="0"/>
                </a:moveTo>
                <a:lnTo>
                  <a:pt x="1870021" y="0"/>
                </a:lnTo>
                <a:lnTo>
                  <a:pt x="1870021" y="1139544"/>
                </a:lnTo>
                <a:lnTo>
                  <a:pt x="0" y="1139544"/>
                </a:lnTo>
                <a:lnTo>
                  <a:pt x="0" y="0"/>
                </a:lnTo>
                <a:close/>
              </a:path>
            </a:pathLst>
          </a:custGeom>
          <a:blipFill>
            <a:blip r:embed="rId3"/>
            <a:stretch>
              <a:fillRect l="0" t="0" r="0" b="0"/>
            </a:stretch>
          </a:blipFill>
        </p:spPr>
      </p:sp>
      <p:sp>
        <p:nvSpPr>
          <p:cNvPr name="Freeform 8" id="8"/>
          <p:cNvSpPr/>
          <p:nvPr/>
        </p:nvSpPr>
        <p:spPr>
          <a:xfrm flipH="false" flipV="false" rot="0">
            <a:off x="5073428" y="2238681"/>
            <a:ext cx="9185077" cy="445276"/>
          </a:xfrm>
          <a:custGeom>
            <a:avLst/>
            <a:gdLst/>
            <a:ahLst/>
            <a:cxnLst/>
            <a:rect r="r" b="b" t="t" l="l"/>
            <a:pathLst>
              <a:path h="445276" w="9185077">
                <a:moveTo>
                  <a:pt x="0" y="0"/>
                </a:moveTo>
                <a:lnTo>
                  <a:pt x="9185076" y="0"/>
                </a:lnTo>
                <a:lnTo>
                  <a:pt x="9185076" y="445276"/>
                </a:lnTo>
                <a:lnTo>
                  <a:pt x="0" y="445276"/>
                </a:lnTo>
                <a:lnTo>
                  <a:pt x="0" y="0"/>
                </a:lnTo>
                <a:close/>
              </a:path>
            </a:pathLst>
          </a:custGeom>
          <a:blipFill>
            <a:blip r:embed="rId4">
              <a:extLst>
                <a:ext uri="{96DAC541-7B7A-43D3-8B79-37D633B846F1}">
                  <asvg:svgBlip xmlns:asvg="http://schemas.microsoft.com/office/drawing/2016/SVG/main" r:embed="rId5"/>
                </a:ext>
              </a:extLst>
            </a:blip>
            <a:stretch>
              <a:fillRect l="-172" t="-471592" r="-7340" b="-1646153"/>
            </a:stretch>
          </a:blipFill>
        </p:spPr>
      </p:sp>
      <p:sp>
        <p:nvSpPr>
          <p:cNvPr name="Freeform 9" id="9"/>
          <p:cNvSpPr/>
          <p:nvPr/>
        </p:nvSpPr>
        <p:spPr>
          <a:xfrm flipH="false" flipV="false" rot="0">
            <a:off x="15029442" y="5595378"/>
            <a:ext cx="2826285" cy="1683210"/>
          </a:xfrm>
          <a:custGeom>
            <a:avLst/>
            <a:gdLst/>
            <a:ahLst/>
            <a:cxnLst/>
            <a:rect r="r" b="b" t="t" l="l"/>
            <a:pathLst>
              <a:path h="1683210" w="2826285">
                <a:moveTo>
                  <a:pt x="0" y="0"/>
                </a:moveTo>
                <a:lnTo>
                  <a:pt x="2826284" y="0"/>
                </a:lnTo>
                <a:lnTo>
                  <a:pt x="2826284" y="1683210"/>
                </a:lnTo>
                <a:lnTo>
                  <a:pt x="0" y="1683210"/>
                </a:lnTo>
                <a:lnTo>
                  <a:pt x="0" y="0"/>
                </a:lnTo>
                <a:close/>
              </a:path>
            </a:pathLst>
          </a:custGeom>
          <a:blipFill>
            <a:blip r:embed="rId6"/>
            <a:stretch>
              <a:fillRect l="0" t="0" r="0" b="0"/>
            </a:stretch>
          </a:blipFill>
        </p:spPr>
      </p:sp>
      <p:sp>
        <p:nvSpPr>
          <p:cNvPr name="TextBox 10" id="10"/>
          <p:cNvSpPr txBox="true"/>
          <p:nvPr/>
        </p:nvSpPr>
        <p:spPr>
          <a:xfrm rot="0">
            <a:off x="5073428" y="1000430"/>
            <a:ext cx="12185872" cy="936625"/>
          </a:xfrm>
          <a:prstGeom prst="rect">
            <a:avLst/>
          </a:prstGeom>
        </p:spPr>
        <p:txBody>
          <a:bodyPr anchor="t" rtlCol="false" tIns="0" lIns="0" bIns="0" rIns="0">
            <a:spAutoFit/>
          </a:bodyPr>
          <a:lstStyle/>
          <a:p>
            <a:pPr algn="l">
              <a:lnSpc>
                <a:spcPts val="7699"/>
              </a:lnSpc>
            </a:pPr>
            <a:r>
              <a:rPr lang="en-US" sz="5499" spc="170">
                <a:solidFill>
                  <a:srgbClr val="545454"/>
                </a:solidFill>
                <a:latin typeface="Museo 1"/>
                <a:ea typeface="Museo 1"/>
                <a:cs typeface="Museo 1"/>
                <a:sym typeface="Museo 1"/>
              </a:rPr>
              <a:t>Benefits of working with Engage</a:t>
            </a:r>
          </a:p>
        </p:txBody>
      </p:sp>
      <p:sp>
        <p:nvSpPr>
          <p:cNvPr name="TextBox 11" id="11"/>
          <p:cNvSpPr txBox="true"/>
          <p:nvPr/>
        </p:nvSpPr>
        <p:spPr>
          <a:xfrm rot="0">
            <a:off x="5068721" y="3055911"/>
            <a:ext cx="12185872" cy="890143"/>
          </a:xfrm>
          <a:prstGeom prst="rect">
            <a:avLst/>
          </a:prstGeom>
        </p:spPr>
        <p:txBody>
          <a:bodyPr anchor="t" rtlCol="false" tIns="0" lIns="0" bIns="0" rIns="0">
            <a:spAutoFit/>
          </a:bodyPr>
          <a:lstStyle/>
          <a:p>
            <a:pPr algn="just">
              <a:lnSpc>
                <a:spcPts val="3536"/>
              </a:lnSpc>
            </a:pPr>
            <a:r>
              <a:rPr lang="en-US" sz="2600">
                <a:solidFill>
                  <a:srgbClr val="545454"/>
                </a:solidFill>
                <a:latin typeface="Museo Sans Rounded"/>
                <a:ea typeface="Museo Sans Rounded"/>
                <a:cs typeface="Museo Sans Rounded"/>
                <a:sym typeface="Museo Sans Rounded"/>
              </a:rPr>
              <a:t>We provide benefits once you’ve arrived to work in the UK, making sure you feel supported every step of the way:</a:t>
            </a:r>
          </a:p>
        </p:txBody>
      </p:sp>
      <p:sp>
        <p:nvSpPr>
          <p:cNvPr name="TextBox 12" id="12"/>
          <p:cNvSpPr txBox="true"/>
          <p:nvPr/>
        </p:nvSpPr>
        <p:spPr>
          <a:xfrm rot="0">
            <a:off x="4882270" y="4117504"/>
            <a:ext cx="9510243" cy="5639053"/>
          </a:xfrm>
          <a:prstGeom prst="rect">
            <a:avLst/>
          </a:prstGeom>
        </p:spPr>
        <p:txBody>
          <a:bodyPr anchor="t" rtlCol="false" tIns="0" lIns="0" bIns="0" rIns="0">
            <a:spAutoFit/>
          </a:bodyPr>
          <a:lstStyle/>
          <a:p>
            <a:pPr algn="just" marL="561342" indent="-280671" lvl="1">
              <a:lnSpc>
                <a:spcPts val="5668"/>
              </a:lnSpc>
              <a:buFont typeface="Arial"/>
              <a:buChar char="•"/>
            </a:pPr>
            <a:r>
              <a:rPr lang="en-US" sz="2600">
                <a:solidFill>
                  <a:srgbClr val="545454"/>
                </a:solidFill>
                <a:latin typeface="Museo Sans Rounded"/>
                <a:ea typeface="Museo Sans Rounded"/>
                <a:cs typeface="Museo Sans Rounded"/>
                <a:sym typeface="Museo Sans Rounded"/>
              </a:rPr>
              <a:t>Personalized support from your own Canadian-based consultant with former UK teaching experience</a:t>
            </a:r>
          </a:p>
          <a:p>
            <a:pPr algn="just" marL="561342" indent="-280671" lvl="1">
              <a:lnSpc>
                <a:spcPts val="5668"/>
              </a:lnSpc>
              <a:buFont typeface="Arial"/>
              <a:buChar char="•"/>
            </a:pPr>
            <a:r>
              <a:rPr lang="en-US" sz="2600">
                <a:solidFill>
                  <a:srgbClr val="545454"/>
                </a:solidFill>
                <a:latin typeface="Museo Sans Rounded"/>
                <a:ea typeface="Museo Sans Rounded"/>
                <a:cs typeface="Museo Sans Rounded"/>
                <a:sym typeface="Museo Sans Rounded"/>
              </a:rPr>
              <a:t>CPD - Creative Education &amp; CANTeach</a:t>
            </a:r>
          </a:p>
          <a:p>
            <a:pPr algn="just" marL="561342" indent="-280671" lvl="1">
              <a:lnSpc>
                <a:spcPts val="5668"/>
              </a:lnSpc>
              <a:buFont typeface="Arial"/>
              <a:buChar char="•"/>
            </a:pPr>
            <a:r>
              <a:rPr lang="en-US" sz="2600">
                <a:solidFill>
                  <a:srgbClr val="545454"/>
                </a:solidFill>
                <a:latin typeface="Museo Sans Rounded"/>
                <a:ea typeface="Museo Sans Rounded"/>
                <a:cs typeface="Museo Sans Rounded"/>
                <a:sym typeface="Museo Sans Rounded"/>
              </a:rPr>
              <a:t>Community &amp; Wellbeing - personalised care coordinated by our Community &amp; Wellbeing Executive</a:t>
            </a:r>
          </a:p>
          <a:p>
            <a:pPr algn="just" marL="561342" indent="-280671" lvl="1">
              <a:lnSpc>
                <a:spcPts val="5668"/>
              </a:lnSpc>
              <a:buFont typeface="Arial"/>
              <a:buChar char="•"/>
            </a:pPr>
            <a:r>
              <a:rPr lang="en-US" sz="2600">
                <a:solidFill>
                  <a:srgbClr val="545454"/>
                </a:solidFill>
                <a:latin typeface="Museo Sans Rounded"/>
                <a:ea typeface="Museo Sans Rounded"/>
                <a:cs typeface="Museo Sans Rounded"/>
                <a:sym typeface="Museo Sans Rounded"/>
              </a:rPr>
              <a:t>ESP Partnership - mental health and wellbeing support 24/7</a:t>
            </a:r>
          </a:p>
          <a:p>
            <a:pPr algn="just" marL="561342" indent="-280671" lvl="1">
              <a:lnSpc>
                <a:spcPts val="5668"/>
              </a:lnSpc>
              <a:buFont typeface="Arial"/>
              <a:buChar char="•"/>
            </a:pPr>
            <a:r>
              <a:rPr lang="en-US" sz="2600">
                <a:solidFill>
                  <a:srgbClr val="545454"/>
                </a:solidFill>
                <a:latin typeface="Museo Sans Rounded"/>
                <a:ea typeface="Museo Sans Rounded"/>
                <a:cs typeface="Museo Sans Rounded"/>
                <a:sym typeface="Museo Sans Rounded"/>
              </a:rPr>
              <a:t>You can receive a referral bonus of £50 for recommending other teachers to us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6137" y="0"/>
            <a:ext cx="6870141" cy="10287000"/>
            <a:chOff x="0" y="0"/>
            <a:chExt cx="9160188" cy="13716000"/>
          </a:xfrm>
        </p:grpSpPr>
        <p:grpSp>
          <p:nvGrpSpPr>
            <p:cNvPr name="Group 3" id="3"/>
            <p:cNvGrpSpPr/>
            <p:nvPr/>
          </p:nvGrpSpPr>
          <p:grpSpPr>
            <a:xfrm rot="0">
              <a:off x="0" y="0"/>
              <a:ext cx="9160188" cy="13716000"/>
              <a:chOff x="0" y="0"/>
              <a:chExt cx="1809420" cy="2709333"/>
            </a:xfrm>
          </p:grpSpPr>
          <p:sp>
            <p:nvSpPr>
              <p:cNvPr name="Freeform 4" id="4"/>
              <p:cNvSpPr/>
              <p:nvPr/>
            </p:nvSpPr>
            <p:spPr>
              <a:xfrm flipH="false" flipV="false" rot="0">
                <a:off x="0" y="0"/>
                <a:ext cx="1809420" cy="2709333"/>
              </a:xfrm>
              <a:custGeom>
                <a:avLst/>
                <a:gdLst/>
                <a:ahLst/>
                <a:cxnLst/>
                <a:rect r="r" b="b" t="t" l="l"/>
                <a:pathLst>
                  <a:path h="2709333" w="1809420">
                    <a:moveTo>
                      <a:pt x="0" y="0"/>
                    </a:moveTo>
                    <a:lnTo>
                      <a:pt x="1809420" y="0"/>
                    </a:lnTo>
                    <a:lnTo>
                      <a:pt x="1809420" y="2709333"/>
                    </a:lnTo>
                    <a:lnTo>
                      <a:pt x="0" y="2709333"/>
                    </a:lnTo>
                    <a:close/>
                  </a:path>
                </a:pathLst>
              </a:custGeom>
              <a:solidFill>
                <a:srgbClr val="002868"/>
              </a:solidFill>
            </p:spPr>
          </p:sp>
          <p:sp>
            <p:nvSpPr>
              <p:cNvPr name="TextBox 5" id="5"/>
              <p:cNvSpPr txBox="true"/>
              <p:nvPr/>
            </p:nvSpPr>
            <p:spPr>
              <a:xfrm>
                <a:off x="0" y="-38100"/>
                <a:ext cx="1809420" cy="2747433"/>
              </a:xfrm>
              <a:prstGeom prst="rect">
                <a:avLst/>
              </a:prstGeom>
            </p:spPr>
            <p:txBody>
              <a:bodyPr anchor="ctr" rtlCol="false" tIns="50800" lIns="50800" bIns="50800" rIns="50800"/>
              <a:lstStyle/>
              <a:p>
                <a:pPr algn="ctr">
                  <a:lnSpc>
                    <a:spcPts val="2660"/>
                  </a:lnSpc>
                </a:pPr>
              </a:p>
            </p:txBody>
          </p:sp>
        </p:grpSp>
        <p:sp>
          <p:nvSpPr>
            <p:cNvPr name="Freeform 6" id="6"/>
            <p:cNvSpPr/>
            <p:nvPr/>
          </p:nvSpPr>
          <p:spPr>
            <a:xfrm flipH="false" flipV="false" rot="0">
              <a:off x="0" y="63721"/>
              <a:ext cx="9160188" cy="13652279"/>
            </a:xfrm>
            <a:custGeom>
              <a:avLst/>
              <a:gdLst/>
              <a:ahLst/>
              <a:cxnLst/>
              <a:rect r="r" b="b" t="t" l="l"/>
              <a:pathLst>
                <a:path h="13652279" w="9160188">
                  <a:moveTo>
                    <a:pt x="0" y="0"/>
                  </a:moveTo>
                  <a:lnTo>
                    <a:pt x="9160188" y="0"/>
                  </a:lnTo>
                  <a:lnTo>
                    <a:pt x="9160188" y="13652279"/>
                  </a:lnTo>
                  <a:lnTo>
                    <a:pt x="0" y="13652279"/>
                  </a:lnTo>
                  <a:lnTo>
                    <a:pt x="0" y="0"/>
                  </a:lnTo>
                  <a:close/>
                </a:path>
              </a:pathLst>
            </a:custGeom>
            <a:blipFill>
              <a:blip r:embed="rId2">
                <a:alphaModFix amt="74000"/>
              </a:blip>
              <a:stretch>
                <a:fillRect l="0" t="-15913" r="-7450" b="-1750"/>
              </a:stretch>
            </a:blipFill>
          </p:spPr>
        </p:sp>
      </p:grpSp>
      <p:sp>
        <p:nvSpPr>
          <p:cNvPr name="Freeform 7" id="7"/>
          <p:cNvSpPr/>
          <p:nvPr/>
        </p:nvSpPr>
        <p:spPr>
          <a:xfrm flipH="false" flipV="false" rot="0">
            <a:off x="16052380" y="8847456"/>
            <a:ext cx="1870022" cy="1139545"/>
          </a:xfrm>
          <a:custGeom>
            <a:avLst/>
            <a:gdLst/>
            <a:ahLst/>
            <a:cxnLst/>
            <a:rect r="r" b="b" t="t" l="l"/>
            <a:pathLst>
              <a:path h="1139545" w="1870022">
                <a:moveTo>
                  <a:pt x="0" y="0"/>
                </a:moveTo>
                <a:lnTo>
                  <a:pt x="1870021" y="0"/>
                </a:lnTo>
                <a:lnTo>
                  <a:pt x="1870021" y="1139544"/>
                </a:lnTo>
                <a:lnTo>
                  <a:pt x="0" y="1139544"/>
                </a:lnTo>
                <a:lnTo>
                  <a:pt x="0" y="0"/>
                </a:lnTo>
                <a:close/>
              </a:path>
            </a:pathLst>
          </a:custGeom>
          <a:blipFill>
            <a:blip r:embed="rId3"/>
            <a:stretch>
              <a:fillRect l="0" t="0" r="0" b="0"/>
            </a:stretch>
          </a:blipFill>
        </p:spPr>
      </p:sp>
      <p:sp>
        <p:nvSpPr>
          <p:cNvPr name="Freeform 8" id="8"/>
          <p:cNvSpPr/>
          <p:nvPr/>
        </p:nvSpPr>
        <p:spPr>
          <a:xfrm flipH="false" flipV="false" rot="0">
            <a:off x="7024423" y="2238681"/>
            <a:ext cx="9185077" cy="445276"/>
          </a:xfrm>
          <a:custGeom>
            <a:avLst/>
            <a:gdLst/>
            <a:ahLst/>
            <a:cxnLst/>
            <a:rect r="r" b="b" t="t" l="l"/>
            <a:pathLst>
              <a:path h="445276" w="9185077">
                <a:moveTo>
                  <a:pt x="0" y="0"/>
                </a:moveTo>
                <a:lnTo>
                  <a:pt x="9185077" y="0"/>
                </a:lnTo>
                <a:lnTo>
                  <a:pt x="9185077" y="445276"/>
                </a:lnTo>
                <a:lnTo>
                  <a:pt x="0" y="445276"/>
                </a:lnTo>
                <a:lnTo>
                  <a:pt x="0" y="0"/>
                </a:lnTo>
                <a:close/>
              </a:path>
            </a:pathLst>
          </a:custGeom>
          <a:blipFill>
            <a:blip r:embed="rId4">
              <a:extLst>
                <a:ext uri="{96DAC541-7B7A-43D3-8B79-37D633B846F1}">
                  <asvg:svgBlip xmlns:asvg="http://schemas.microsoft.com/office/drawing/2016/SVG/main" r:embed="rId5"/>
                </a:ext>
              </a:extLst>
            </a:blip>
            <a:stretch>
              <a:fillRect l="-172" t="-471592" r="-7340" b="-1646153"/>
            </a:stretch>
          </a:blipFill>
        </p:spPr>
      </p:sp>
      <p:sp>
        <p:nvSpPr>
          <p:cNvPr name="TextBox 9" id="9"/>
          <p:cNvSpPr txBox="true"/>
          <p:nvPr/>
        </p:nvSpPr>
        <p:spPr>
          <a:xfrm rot="0">
            <a:off x="7024423" y="914400"/>
            <a:ext cx="12185872" cy="1052196"/>
          </a:xfrm>
          <a:prstGeom prst="rect">
            <a:avLst/>
          </a:prstGeom>
        </p:spPr>
        <p:txBody>
          <a:bodyPr anchor="t" rtlCol="false" tIns="0" lIns="0" bIns="0" rIns="0">
            <a:spAutoFit/>
          </a:bodyPr>
          <a:lstStyle/>
          <a:p>
            <a:pPr algn="l">
              <a:lnSpc>
                <a:spcPts val="8679"/>
              </a:lnSpc>
            </a:pPr>
            <a:r>
              <a:rPr lang="en-US" sz="6199" spc="192">
                <a:solidFill>
                  <a:srgbClr val="545454"/>
                </a:solidFill>
                <a:latin typeface="Museo 1"/>
                <a:ea typeface="Museo 1"/>
                <a:cs typeface="Museo 1"/>
                <a:sym typeface="Museo 1"/>
              </a:rPr>
              <a:t>Why choose Engage?</a:t>
            </a:r>
          </a:p>
        </p:txBody>
      </p:sp>
      <p:sp>
        <p:nvSpPr>
          <p:cNvPr name="TextBox 10" id="10"/>
          <p:cNvSpPr txBox="true"/>
          <p:nvPr/>
        </p:nvSpPr>
        <p:spPr>
          <a:xfrm rot="0">
            <a:off x="7024423" y="3165668"/>
            <a:ext cx="10234877" cy="5705729"/>
          </a:xfrm>
          <a:prstGeom prst="rect">
            <a:avLst/>
          </a:prstGeom>
        </p:spPr>
        <p:txBody>
          <a:bodyPr anchor="t" rtlCol="false" tIns="0" lIns="0" bIns="0" rIns="0">
            <a:spAutoFit/>
          </a:bodyPr>
          <a:lstStyle/>
          <a:p>
            <a:pPr algn="just">
              <a:lnSpc>
                <a:spcPts val="3808"/>
              </a:lnSpc>
            </a:pPr>
            <a:r>
              <a:rPr lang="en-US" sz="2800">
                <a:solidFill>
                  <a:srgbClr val="545454"/>
                </a:solidFill>
                <a:latin typeface="Museo Sans Rounded"/>
                <a:ea typeface="Museo Sans Rounded"/>
                <a:cs typeface="Museo Sans Rounded"/>
                <a:sym typeface="Museo Sans Rounded"/>
              </a:rPr>
              <a:t>Engage Education have been trailblazers in international education recruitment since 2008! </a:t>
            </a:r>
          </a:p>
          <a:p>
            <a:pPr algn="just">
              <a:lnSpc>
                <a:spcPts val="3808"/>
              </a:lnSpc>
            </a:pPr>
          </a:p>
          <a:p>
            <a:pPr algn="just">
              <a:lnSpc>
                <a:spcPts val="3808"/>
              </a:lnSpc>
            </a:pPr>
            <a:r>
              <a:rPr lang="en-US" sz="2800">
                <a:solidFill>
                  <a:srgbClr val="545454"/>
                </a:solidFill>
                <a:latin typeface="Museo Sans Rounded"/>
                <a:ea typeface="Museo Sans Rounded"/>
                <a:cs typeface="Museo Sans Rounded"/>
                <a:sym typeface="Museo Sans Rounded"/>
              </a:rPr>
              <a:t>That’s over a decade of placing fantastic British teachers in our partner schools, and helping teachers from Canada, Ireland, Australia, New Zealand, South Africa, the UAE and other locations across the globe to make the jump to the UK. We’re continuously working to raise the standards of teaching worldwide, and that all starts with you.</a:t>
            </a:r>
          </a:p>
          <a:p>
            <a:pPr algn="just">
              <a:lnSpc>
                <a:spcPts val="3808"/>
              </a:lnSpc>
            </a:pPr>
          </a:p>
          <a:p>
            <a:pPr algn="just">
              <a:lnSpc>
                <a:spcPts val="3808"/>
              </a:lnSpc>
            </a:pPr>
            <a:r>
              <a:rPr lang="en-US" sz="2800">
                <a:solidFill>
                  <a:srgbClr val="545454"/>
                </a:solidFill>
                <a:latin typeface="Museo Sans Rounded"/>
                <a:ea typeface="Museo Sans Rounded"/>
                <a:cs typeface="Museo Sans Rounded"/>
                <a:sym typeface="Museo Sans Rounded"/>
              </a:rPr>
              <a:t>We’ve helped over </a:t>
            </a:r>
            <a:r>
              <a:rPr lang="en-US" sz="2800">
                <a:solidFill>
                  <a:srgbClr val="D81E05"/>
                </a:solidFill>
                <a:latin typeface="Museo Sans Rounded"/>
                <a:ea typeface="Museo Sans Rounded"/>
                <a:cs typeface="Museo Sans Rounded"/>
                <a:sym typeface="Museo Sans Rounded"/>
              </a:rPr>
              <a:t>1,032 </a:t>
            </a:r>
            <a:r>
              <a:rPr lang="en-US" sz="2800">
                <a:solidFill>
                  <a:srgbClr val="545454"/>
                </a:solidFill>
                <a:latin typeface="Museo Sans Rounded"/>
                <a:ea typeface="Museo Sans Rounded"/>
                <a:cs typeface="Museo Sans Rounded"/>
                <a:sym typeface="Museo Sans Rounded"/>
              </a:rPr>
              <a:t>international teachers from countries outside of the UK.</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6137" y="0"/>
            <a:ext cx="6870141" cy="10287000"/>
            <a:chOff x="0" y="0"/>
            <a:chExt cx="9160188" cy="13716000"/>
          </a:xfrm>
        </p:grpSpPr>
        <p:grpSp>
          <p:nvGrpSpPr>
            <p:cNvPr name="Group 3" id="3"/>
            <p:cNvGrpSpPr/>
            <p:nvPr/>
          </p:nvGrpSpPr>
          <p:grpSpPr>
            <a:xfrm rot="0">
              <a:off x="0" y="0"/>
              <a:ext cx="9160188" cy="13716000"/>
              <a:chOff x="0" y="0"/>
              <a:chExt cx="1809420" cy="2709333"/>
            </a:xfrm>
          </p:grpSpPr>
          <p:sp>
            <p:nvSpPr>
              <p:cNvPr name="Freeform 4" id="4"/>
              <p:cNvSpPr/>
              <p:nvPr/>
            </p:nvSpPr>
            <p:spPr>
              <a:xfrm flipH="false" flipV="false" rot="0">
                <a:off x="0" y="0"/>
                <a:ext cx="1809420" cy="2709333"/>
              </a:xfrm>
              <a:custGeom>
                <a:avLst/>
                <a:gdLst/>
                <a:ahLst/>
                <a:cxnLst/>
                <a:rect r="r" b="b" t="t" l="l"/>
                <a:pathLst>
                  <a:path h="2709333" w="1809420">
                    <a:moveTo>
                      <a:pt x="0" y="0"/>
                    </a:moveTo>
                    <a:lnTo>
                      <a:pt x="1809420" y="0"/>
                    </a:lnTo>
                    <a:lnTo>
                      <a:pt x="1809420" y="2709333"/>
                    </a:lnTo>
                    <a:lnTo>
                      <a:pt x="0" y="2709333"/>
                    </a:lnTo>
                    <a:close/>
                  </a:path>
                </a:pathLst>
              </a:custGeom>
              <a:solidFill>
                <a:srgbClr val="002868"/>
              </a:solidFill>
            </p:spPr>
          </p:sp>
          <p:sp>
            <p:nvSpPr>
              <p:cNvPr name="TextBox 5" id="5"/>
              <p:cNvSpPr txBox="true"/>
              <p:nvPr/>
            </p:nvSpPr>
            <p:spPr>
              <a:xfrm>
                <a:off x="0" y="-38100"/>
                <a:ext cx="1809420" cy="2747433"/>
              </a:xfrm>
              <a:prstGeom prst="rect">
                <a:avLst/>
              </a:prstGeom>
            </p:spPr>
            <p:txBody>
              <a:bodyPr anchor="ctr" rtlCol="false" tIns="50800" lIns="50800" bIns="50800" rIns="50800"/>
              <a:lstStyle/>
              <a:p>
                <a:pPr algn="ctr">
                  <a:lnSpc>
                    <a:spcPts val="2660"/>
                  </a:lnSpc>
                </a:pPr>
              </a:p>
            </p:txBody>
          </p:sp>
        </p:grpSp>
        <p:sp>
          <p:nvSpPr>
            <p:cNvPr name="Freeform 6" id="6"/>
            <p:cNvSpPr/>
            <p:nvPr/>
          </p:nvSpPr>
          <p:spPr>
            <a:xfrm flipH="false" flipV="false" rot="0">
              <a:off x="0" y="0"/>
              <a:ext cx="9160188" cy="13716000"/>
            </a:xfrm>
            <a:custGeom>
              <a:avLst/>
              <a:gdLst/>
              <a:ahLst/>
              <a:cxnLst/>
              <a:rect r="r" b="b" t="t" l="l"/>
              <a:pathLst>
                <a:path h="13716000" w="9160188">
                  <a:moveTo>
                    <a:pt x="0" y="0"/>
                  </a:moveTo>
                  <a:lnTo>
                    <a:pt x="9160188" y="0"/>
                  </a:lnTo>
                  <a:lnTo>
                    <a:pt x="9160188" y="13716000"/>
                  </a:lnTo>
                  <a:lnTo>
                    <a:pt x="0" y="13716000"/>
                  </a:lnTo>
                  <a:lnTo>
                    <a:pt x="0" y="0"/>
                  </a:lnTo>
                  <a:close/>
                </a:path>
              </a:pathLst>
            </a:custGeom>
            <a:blipFill>
              <a:blip r:embed="rId2">
                <a:alphaModFix amt="74000"/>
              </a:blip>
              <a:stretch>
                <a:fillRect l="0" t="0" r="-99646" b="0"/>
              </a:stretch>
            </a:blipFill>
          </p:spPr>
        </p:sp>
      </p:grpSp>
      <p:sp>
        <p:nvSpPr>
          <p:cNvPr name="Freeform 7" id="7"/>
          <p:cNvSpPr/>
          <p:nvPr/>
        </p:nvSpPr>
        <p:spPr>
          <a:xfrm flipH="false" flipV="false" rot="0">
            <a:off x="16052380" y="8847456"/>
            <a:ext cx="1870022" cy="1139545"/>
          </a:xfrm>
          <a:custGeom>
            <a:avLst/>
            <a:gdLst/>
            <a:ahLst/>
            <a:cxnLst/>
            <a:rect r="r" b="b" t="t" l="l"/>
            <a:pathLst>
              <a:path h="1139545" w="1870022">
                <a:moveTo>
                  <a:pt x="0" y="0"/>
                </a:moveTo>
                <a:lnTo>
                  <a:pt x="1870021" y="0"/>
                </a:lnTo>
                <a:lnTo>
                  <a:pt x="1870021" y="1139544"/>
                </a:lnTo>
                <a:lnTo>
                  <a:pt x="0" y="1139544"/>
                </a:lnTo>
                <a:lnTo>
                  <a:pt x="0" y="0"/>
                </a:lnTo>
                <a:close/>
              </a:path>
            </a:pathLst>
          </a:custGeom>
          <a:blipFill>
            <a:blip r:embed="rId3"/>
            <a:stretch>
              <a:fillRect l="0" t="0" r="0" b="0"/>
            </a:stretch>
          </a:blipFill>
        </p:spPr>
      </p:sp>
      <p:sp>
        <p:nvSpPr>
          <p:cNvPr name="Freeform 8" id="8"/>
          <p:cNvSpPr/>
          <p:nvPr/>
        </p:nvSpPr>
        <p:spPr>
          <a:xfrm flipH="false" flipV="false" rot="0">
            <a:off x="7024423" y="2238681"/>
            <a:ext cx="9185077" cy="445276"/>
          </a:xfrm>
          <a:custGeom>
            <a:avLst/>
            <a:gdLst/>
            <a:ahLst/>
            <a:cxnLst/>
            <a:rect r="r" b="b" t="t" l="l"/>
            <a:pathLst>
              <a:path h="445276" w="9185077">
                <a:moveTo>
                  <a:pt x="0" y="0"/>
                </a:moveTo>
                <a:lnTo>
                  <a:pt x="9185077" y="0"/>
                </a:lnTo>
                <a:lnTo>
                  <a:pt x="9185077" y="445276"/>
                </a:lnTo>
                <a:lnTo>
                  <a:pt x="0" y="445276"/>
                </a:lnTo>
                <a:lnTo>
                  <a:pt x="0" y="0"/>
                </a:lnTo>
                <a:close/>
              </a:path>
            </a:pathLst>
          </a:custGeom>
          <a:blipFill>
            <a:blip r:embed="rId4">
              <a:extLst>
                <a:ext uri="{96DAC541-7B7A-43D3-8B79-37D633B846F1}">
                  <asvg:svgBlip xmlns:asvg="http://schemas.microsoft.com/office/drawing/2016/SVG/main" r:embed="rId5"/>
                </a:ext>
              </a:extLst>
            </a:blip>
            <a:stretch>
              <a:fillRect l="-172" t="-471592" r="-7340" b="-1646153"/>
            </a:stretch>
          </a:blipFill>
        </p:spPr>
      </p:sp>
      <p:sp>
        <p:nvSpPr>
          <p:cNvPr name="Freeform 9" id="9"/>
          <p:cNvSpPr/>
          <p:nvPr/>
        </p:nvSpPr>
        <p:spPr>
          <a:xfrm flipH="false" flipV="false" rot="0">
            <a:off x="7024423" y="3834069"/>
            <a:ext cx="974228" cy="974228"/>
          </a:xfrm>
          <a:custGeom>
            <a:avLst/>
            <a:gdLst/>
            <a:ahLst/>
            <a:cxnLst/>
            <a:rect r="r" b="b" t="t" l="l"/>
            <a:pathLst>
              <a:path h="974228" w="974228">
                <a:moveTo>
                  <a:pt x="0" y="0"/>
                </a:moveTo>
                <a:lnTo>
                  <a:pt x="974228" y="0"/>
                </a:lnTo>
                <a:lnTo>
                  <a:pt x="974228" y="974228"/>
                </a:lnTo>
                <a:lnTo>
                  <a:pt x="0" y="9742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7024423" y="4975164"/>
            <a:ext cx="974228" cy="974228"/>
          </a:xfrm>
          <a:custGeom>
            <a:avLst/>
            <a:gdLst/>
            <a:ahLst/>
            <a:cxnLst/>
            <a:rect r="r" b="b" t="t" l="l"/>
            <a:pathLst>
              <a:path h="974228" w="974228">
                <a:moveTo>
                  <a:pt x="0" y="0"/>
                </a:moveTo>
                <a:lnTo>
                  <a:pt x="974228" y="0"/>
                </a:lnTo>
                <a:lnTo>
                  <a:pt x="974228" y="974227"/>
                </a:lnTo>
                <a:lnTo>
                  <a:pt x="0" y="97422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7024423" y="6116258"/>
            <a:ext cx="974228" cy="974228"/>
          </a:xfrm>
          <a:custGeom>
            <a:avLst/>
            <a:gdLst/>
            <a:ahLst/>
            <a:cxnLst/>
            <a:rect r="r" b="b" t="t" l="l"/>
            <a:pathLst>
              <a:path h="974228" w="974228">
                <a:moveTo>
                  <a:pt x="0" y="0"/>
                </a:moveTo>
                <a:lnTo>
                  <a:pt x="974228" y="0"/>
                </a:lnTo>
                <a:lnTo>
                  <a:pt x="974228" y="974228"/>
                </a:lnTo>
                <a:lnTo>
                  <a:pt x="0" y="97422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a:hlinkClick r:id="rId14" tooltip="https://www.facebook.com/engageeducationinternational"/>
          </p:cNvPr>
          <p:cNvSpPr/>
          <p:nvPr/>
        </p:nvSpPr>
        <p:spPr>
          <a:xfrm flipH="false" flipV="false" rot="0">
            <a:off x="7024423" y="8440475"/>
            <a:ext cx="1176872" cy="1176872"/>
          </a:xfrm>
          <a:custGeom>
            <a:avLst/>
            <a:gdLst/>
            <a:ahLst/>
            <a:cxnLst/>
            <a:rect r="r" b="b" t="t" l="l"/>
            <a:pathLst>
              <a:path h="1176872" w="1176872">
                <a:moveTo>
                  <a:pt x="0" y="0"/>
                </a:moveTo>
                <a:lnTo>
                  <a:pt x="1176872" y="0"/>
                </a:lnTo>
                <a:lnTo>
                  <a:pt x="1176872" y="1176872"/>
                </a:lnTo>
                <a:lnTo>
                  <a:pt x="0" y="117687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a:hlinkClick r:id="rId16" tooltip="https://www.instagram.com/engageeducation_international/"/>
          </p:cNvPr>
          <p:cNvSpPr/>
          <p:nvPr/>
        </p:nvSpPr>
        <p:spPr>
          <a:xfrm flipH="false" flipV="false" rot="0">
            <a:off x="8466369" y="8440475"/>
            <a:ext cx="1176872" cy="1176872"/>
          </a:xfrm>
          <a:custGeom>
            <a:avLst/>
            <a:gdLst/>
            <a:ahLst/>
            <a:cxnLst/>
            <a:rect r="r" b="b" t="t" l="l"/>
            <a:pathLst>
              <a:path h="1176872" w="1176872">
                <a:moveTo>
                  <a:pt x="0" y="0"/>
                </a:moveTo>
                <a:lnTo>
                  <a:pt x="1176872" y="0"/>
                </a:lnTo>
                <a:lnTo>
                  <a:pt x="1176872" y="1176872"/>
                </a:lnTo>
                <a:lnTo>
                  <a:pt x="0" y="1176872"/>
                </a:lnTo>
                <a:lnTo>
                  <a:pt x="0" y="0"/>
                </a:lnTo>
                <a:close/>
              </a:path>
            </a:pathLst>
          </a:custGeom>
          <a:blipFill>
            <a:blip r:embed="rId15"/>
            <a:stretch>
              <a:fillRect l="0" t="0" r="0" b="0"/>
            </a:stretch>
          </a:blipFill>
        </p:spPr>
      </p:sp>
      <p:sp>
        <p:nvSpPr>
          <p:cNvPr name="Freeform 14" id="14">
            <a:hlinkClick r:id="rId19" tooltip="https://twitter.com/EngageEducation"/>
          </p:cNvPr>
          <p:cNvSpPr/>
          <p:nvPr/>
        </p:nvSpPr>
        <p:spPr>
          <a:xfrm flipH="false" flipV="false" rot="0">
            <a:off x="9908315" y="8440475"/>
            <a:ext cx="1176872" cy="1176872"/>
          </a:xfrm>
          <a:custGeom>
            <a:avLst/>
            <a:gdLst/>
            <a:ahLst/>
            <a:cxnLst/>
            <a:rect r="r" b="b" t="t" l="l"/>
            <a:pathLst>
              <a:path h="1176872" w="1176872">
                <a:moveTo>
                  <a:pt x="0" y="0"/>
                </a:moveTo>
                <a:lnTo>
                  <a:pt x="1176872" y="0"/>
                </a:lnTo>
                <a:lnTo>
                  <a:pt x="1176872" y="1176872"/>
                </a:lnTo>
                <a:lnTo>
                  <a:pt x="0" y="1176872"/>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5" id="15">
            <a:hlinkClick r:id="rId22" tooltip="https://www.linkedin.com/company/engage-education/"/>
          </p:cNvPr>
          <p:cNvSpPr/>
          <p:nvPr/>
        </p:nvSpPr>
        <p:spPr>
          <a:xfrm flipH="false" flipV="false" rot="0">
            <a:off x="11350260" y="8440475"/>
            <a:ext cx="1176872" cy="1176872"/>
          </a:xfrm>
          <a:custGeom>
            <a:avLst/>
            <a:gdLst/>
            <a:ahLst/>
            <a:cxnLst/>
            <a:rect r="r" b="b" t="t" l="l"/>
            <a:pathLst>
              <a:path h="1176872" w="1176872">
                <a:moveTo>
                  <a:pt x="0" y="0"/>
                </a:moveTo>
                <a:lnTo>
                  <a:pt x="1176872" y="0"/>
                </a:lnTo>
                <a:lnTo>
                  <a:pt x="1176872" y="1176872"/>
                </a:lnTo>
                <a:lnTo>
                  <a:pt x="0" y="117687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6" id="16"/>
          <p:cNvSpPr/>
          <p:nvPr/>
        </p:nvSpPr>
        <p:spPr>
          <a:xfrm flipH="false" flipV="false" rot="0">
            <a:off x="12794435" y="8440475"/>
            <a:ext cx="1176872" cy="1176872"/>
          </a:xfrm>
          <a:custGeom>
            <a:avLst/>
            <a:gdLst/>
            <a:ahLst/>
            <a:cxnLst/>
            <a:rect r="r" b="b" t="t" l="l"/>
            <a:pathLst>
              <a:path h="1176872" w="1176872">
                <a:moveTo>
                  <a:pt x="0" y="0"/>
                </a:moveTo>
                <a:lnTo>
                  <a:pt x="1176872" y="0"/>
                </a:lnTo>
                <a:lnTo>
                  <a:pt x="1176872" y="1176872"/>
                </a:lnTo>
                <a:lnTo>
                  <a:pt x="0" y="1176872"/>
                </a:lnTo>
                <a:lnTo>
                  <a:pt x="0" y="0"/>
                </a:lnTo>
                <a:close/>
              </a:path>
            </a:pathLst>
          </a:custGeom>
          <a:blipFill>
            <a:blip r:embed="rId23"/>
            <a:stretch>
              <a:fillRect l="0" t="0" r="0" b="0"/>
            </a:stretch>
          </a:blipFill>
        </p:spPr>
      </p:sp>
      <p:sp>
        <p:nvSpPr>
          <p:cNvPr name="TextBox 17" id="17"/>
          <p:cNvSpPr txBox="true"/>
          <p:nvPr/>
        </p:nvSpPr>
        <p:spPr>
          <a:xfrm rot="0">
            <a:off x="7024423" y="914400"/>
            <a:ext cx="12185872" cy="1052196"/>
          </a:xfrm>
          <a:prstGeom prst="rect">
            <a:avLst/>
          </a:prstGeom>
        </p:spPr>
        <p:txBody>
          <a:bodyPr anchor="t" rtlCol="false" tIns="0" lIns="0" bIns="0" rIns="0">
            <a:spAutoFit/>
          </a:bodyPr>
          <a:lstStyle/>
          <a:p>
            <a:pPr algn="l">
              <a:lnSpc>
                <a:spcPts val="8679"/>
              </a:lnSpc>
            </a:pPr>
            <a:r>
              <a:rPr lang="en-US" sz="6199" spc="192">
                <a:solidFill>
                  <a:srgbClr val="545454"/>
                </a:solidFill>
                <a:latin typeface="Museo 1"/>
                <a:ea typeface="Museo 1"/>
                <a:cs typeface="Museo 1"/>
                <a:sym typeface="Museo 1"/>
              </a:rPr>
              <a:t>Next steps</a:t>
            </a:r>
          </a:p>
        </p:txBody>
      </p:sp>
      <p:sp>
        <p:nvSpPr>
          <p:cNvPr name="TextBox 18" id="18"/>
          <p:cNvSpPr txBox="true"/>
          <p:nvPr/>
        </p:nvSpPr>
        <p:spPr>
          <a:xfrm rot="0">
            <a:off x="8361199" y="4046863"/>
            <a:ext cx="9466511" cy="501015"/>
          </a:xfrm>
          <a:prstGeom prst="rect">
            <a:avLst/>
          </a:prstGeom>
        </p:spPr>
        <p:txBody>
          <a:bodyPr anchor="t" rtlCol="false" tIns="0" lIns="0" bIns="0" rIns="0">
            <a:spAutoFit/>
          </a:bodyPr>
          <a:lstStyle/>
          <a:p>
            <a:pPr algn="just">
              <a:lnSpc>
                <a:spcPts val="4080"/>
              </a:lnSpc>
            </a:pPr>
            <a:r>
              <a:rPr lang="en-US" b="true" sz="3000">
                <a:solidFill>
                  <a:srgbClr val="545454"/>
                </a:solidFill>
                <a:latin typeface="Museo 1"/>
                <a:ea typeface="Museo 1"/>
                <a:cs typeface="Museo 1"/>
                <a:sym typeface="Museo 1"/>
              </a:rPr>
              <a:t>416.656.5615</a:t>
            </a:r>
          </a:p>
        </p:txBody>
      </p:sp>
      <p:sp>
        <p:nvSpPr>
          <p:cNvPr name="TextBox 19" id="19"/>
          <p:cNvSpPr txBox="true"/>
          <p:nvPr/>
        </p:nvSpPr>
        <p:spPr>
          <a:xfrm rot="0">
            <a:off x="7024423" y="2988757"/>
            <a:ext cx="9466511" cy="578612"/>
          </a:xfrm>
          <a:prstGeom prst="rect">
            <a:avLst/>
          </a:prstGeom>
        </p:spPr>
        <p:txBody>
          <a:bodyPr anchor="t" rtlCol="false" tIns="0" lIns="0" bIns="0" rIns="0">
            <a:spAutoFit/>
          </a:bodyPr>
          <a:lstStyle/>
          <a:p>
            <a:pPr algn="just">
              <a:lnSpc>
                <a:spcPts val="4623"/>
              </a:lnSpc>
            </a:pPr>
            <a:r>
              <a:rPr lang="en-US" b="true" sz="3399">
                <a:solidFill>
                  <a:srgbClr val="D81E05"/>
                </a:solidFill>
                <a:latin typeface="Museo 1"/>
                <a:ea typeface="Museo 1"/>
                <a:cs typeface="Museo 1"/>
                <a:sym typeface="Museo 1"/>
              </a:rPr>
              <a:t>Get in touch</a:t>
            </a:r>
          </a:p>
        </p:txBody>
      </p:sp>
      <p:sp>
        <p:nvSpPr>
          <p:cNvPr name="TextBox 20" id="20"/>
          <p:cNvSpPr txBox="true"/>
          <p:nvPr/>
        </p:nvSpPr>
        <p:spPr>
          <a:xfrm rot="0">
            <a:off x="7024423" y="7525842"/>
            <a:ext cx="9466511" cy="578612"/>
          </a:xfrm>
          <a:prstGeom prst="rect">
            <a:avLst/>
          </a:prstGeom>
        </p:spPr>
        <p:txBody>
          <a:bodyPr anchor="t" rtlCol="false" tIns="0" lIns="0" bIns="0" rIns="0">
            <a:spAutoFit/>
          </a:bodyPr>
          <a:lstStyle/>
          <a:p>
            <a:pPr algn="just">
              <a:lnSpc>
                <a:spcPts val="4623"/>
              </a:lnSpc>
            </a:pPr>
            <a:r>
              <a:rPr lang="en-US" b="true" sz="3399">
                <a:solidFill>
                  <a:srgbClr val="D81E05"/>
                </a:solidFill>
                <a:latin typeface="Museo 1"/>
                <a:ea typeface="Museo 1"/>
                <a:cs typeface="Museo 1"/>
                <a:sym typeface="Museo 1"/>
              </a:rPr>
              <a:t>Follow us on social media!</a:t>
            </a:r>
          </a:p>
        </p:txBody>
      </p:sp>
      <p:sp>
        <p:nvSpPr>
          <p:cNvPr name="TextBox 21" id="21"/>
          <p:cNvSpPr txBox="true"/>
          <p:nvPr/>
        </p:nvSpPr>
        <p:spPr>
          <a:xfrm rot="0">
            <a:off x="8361199" y="5187958"/>
            <a:ext cx="9466511" cy="501015"/>
          </a:xfrm>
          <a:prstGeom prst="rect">
            <a:avLst/>
          </a:prstGeom>
        </p:spPr>
        <p:txBody>
          <a:bodyPr anchor="t" rtlCol="false" tIns="0" lIns="0" bIns="0" rIns="0">
            <a:spAutoFit/>
          </a:bodyPr>
          <a:lstStyle/>
          <a:p>
            <a:pPr algn="just">
              <a:lnSpc>
                <a:spcPts val="4080"/>
              </a:lnSpc>
            </a:pPr>
            <a:r>
              <a:rPr lang="en-US" b="true" sz="3000">
                <a:solidFill>
                  <a:srgbClr val="545454"/>
                </a:solidFill>
                <a:latin typeface="Museo 1"/>
                <a:ea typeface="Museo 1"/>
                <a:cs typeface="Museo 1"/>
                <a:sym typeface="Museo 1"/>
              </a:rPr>
              <a:t>www.engage-education.com</a:t>
            </a:r>
          </a:p>
        </p:txBody>
      </p:sp>
      <p:sp>
        <p:nvSpPr>
          <p:cNvPr name="TextBox 22" id="22"/>
          <p:cNvSpPr txBox="true"/>
          <p:nvPr/>
        </p:nvSpPr>
        <p:spPr>
          <a:xfrm rot="0">
            <a:off x="8361199" y="6329052"/>
            <a:ext cx="9466511" cy="501015"/>
          </a:xfrm>
          <a:prstGeom prst="rect">
            <a:avLst/>
          </a:prstGeom>
        </p:spPr>
        <p:txBody>
          <a:bodyPr anchor="t" rtlCol="false" tIns="0" lIns="0" bIns="0" rIns="0">
            <a:spAutoFit/>
          </a:bodyPr>
          <a:lstStyle/>
          <a:p>
            <a:pPr algn="just">
              <a:lnSpc>
                <a:spcPts val="4080"/>
              </a:lnSpc>
            </a:pPr>
            <a:r>
              <a:rPr lang="en-US" b="true" sz="3000">
                <a:solidFill>
                  <a:srgbClr val="545454"/>
                </a:solidFill>
                <a:latin typeface="Museo 1"/>
                <a:ea typeface="Museo 1"/>
                <a:cs typeface="Museo 1"/>
                <a:sym typeface="Museo 1"/>
              </a:rPr>
              <a:t>canada.office@engagepartners.co.uk</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0251" y="0"/>
            <a:ext cx="6870141" cy="10287000"/>
            <a:chOff x="0" y="0"/>
            <a:chExt cx="9160188" cy="13716000"/>
          </a:xfrm>
        </p:grpSpPr>
        <p:grpSp>
          <p:nvGrpSpPr>
            <p:cNvPr name="Group 3" id="3"/>
            <p:cNvGrpSpPr/>
            <p:nvPr/>
          </p:nvGrpSpPr>
          <p:grpSpPr>
            <a:xfrm rot="0">
              <a:off x="0" y="0"/>
              <a:ext cx="9160188" cy="13716000"/>
              <a:chOff x="0" y="0"/>
              <a:chExt cx="1809420" cy="2709333"/>
            </a:xfrm>
          </p:grpSpPr>
          <p:sp>
            <p:nvSpPr>
              <p:cNvPr name="Freeform 4" id="4"/>
              <p:cNvSpPr/>
              <p:nvPr/>
            </p:nvSpPr>
            <p:spPr>
              <a:xfrm flipH="false" flipV="false" rot="0">
                <a:off x="0" y="0"/>
                <a:ext cx="1809420" cy="2709333"/>
              </a:xfrm>
              <a:custGeom>
                <a:avLst/>
                <a:gdLst/>
                <a:ahLst/>
                <a:cxnLst/>
                <a:rect r="r" b="b" t="t" l="l"/>
                <a:pathLst>
                  <a:path h="2709333" w="1809420">
                    <a:moveTo>
                      <a:pt x="0" y="0"/>
                    </a:moveTo>
                    <a:lnTo>
                      <a:pt x="1809420" y="0"/>
                    </a:lnTo>
                    <a:lnTo>
                      <a:pt x="1809420" y="2709333"/>
                    </a:lnTo>
                    <a:lnTo>
                      <a:pt x="0" y="2709333"/>
                    </a:lnTo>
                    <a:close/>
                  </a:path>
                </a:pathLst>
              </a:custGeom>
              <a:solidFill>
                <a:srgbClr val="002868"/>
              </a:solidFill>
            </p:spPr>
          </p:sp>
          <p:sp>
            <p:nvSpPr>
              <p:cNvPr name="TextBox 5" id="5"/>
              <p:cNvSpPr txBox="true"/>
              <p:nvPr/>
            </p:nvSpPr>
            <p:spPr>
              <a:xfrm>
                <a:off x="0" y="-38100"/>
                <a:ext cx="1809420" cy="274743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0" y="0"/>
              <a:ext cx="9160188" cy="13716000"/>
            </a:xfrm>
            <a:custGeom>
              <a:avLst/>
              <a:gdLst/>
              <a:ahLst/>
              <a:cxnLst/>
              <a:rect r="r" b="b" t="t" l="l"/>
              <a:pathLst>
                <a:path h="13716000" w="9160188">
                  <a:moveTo>
                    <a:pt x="0" y="0"/>
                  </a:moveTo>
                  <a:lnTo>
                    <a:pt x="9160188" y="0"/>
                  </a:lnTo>
                  <a:lnTo>
                    <a:pt x="9160188" y="13716000"/>
                  </a:lnTo>
                  <a:lnTo>
                    <a:pt x="0" y="13716000"/>
                  </a:lnTo>
                  <a:lnTo>
                    <a:pt x="0" y="0"/>
                  </a:lnTo>
                  <a:close/>
                </a:path>
              </a:pathLst>
            </a:custGeom>
            <a:blipFill>
              <a:blip r:embed="rId2">
                <a:alphaModFix amt="74000"/>
              </a:blip>
              <a:stretch>
                <a:fillRect l="-22249" t="0" r="-75202" b="0"/>
              </a:stretch>
            </a:blipFill>
          </p:spPr>
        </p:sp>
      </p:grpSp>
      <p:sp>
        <p:nvSpPr>
          <p:cNvPr name="Freeform 7" id="7"/>
          <p:cNvSpPr/>
          <p:nvPr/>
        </p:nvSpPr>
        <p:spPr>
          <a:xfrm flipH="false" flipV="false" rot="0">
            <a:off x="16052380" y="8847456"/>
            <a:ext cx="1870022" cy="1139545"/>
          </a:xfrm>
          <a:custGeom>
            <a:avLst/>
            <a:gdLst/>
            <a:ahLst/>
            <a:cxnLst/>
            <a:rect r="r" b="b" t="t" l="l"/>
            <a:pathLst>
              <a:path h="1139545" w="1870022">
                <a:moveTo>
                  <a:pt x="0" y="0"/>
                </a:moveTo>
                <a:lnTo>
                  <a:pt x="1870021" y="0"/>
                </a:lnTo>
                <a:lnTo>
                  <a:pt x="1870021" y="1139544"/>
                </a:lnTo>
                <a:lnTo>
                  <a:pt x="0" y="1139544"/>
                </a:lnTo>
                <a:lnTo>
                  <a:pt x="0" y="0"/>
                </a:lnTo>
                <a:close/>
              </a:path>
            </a:pathLst>
          </a:custGeom>
          <a:blipFill>
            <a:blip r:embed="rId3"/>
            <a:stretch>
              <a:fillRect l="0" t="0" r="0" b="0"/>
            </a:stretch>
          </a:blipFill>
        </p:spPr>
      </p:sp>
      <p:sp>
        <p:nvSpPr>
          <p:cNvPr name="TextBox 8" id="8"/>
          <p:cNvSpPr txBox="true"/>
          <p:nvPr/>
        </p:nvSpPr>
        <p:spPr>
          <a:xfrm rot="0">
            <a:off x="7792789" y="895350"/>
            <a:ext cx="5067658" cy="1112522"/>
          </a:xfrm>
          <a:prstGeom prst="rect">
            <a:avLst/>
          </a:prstGeom>
        </p:spPr>
        <p:txBody>
          <a:bodyPr anchor="t" rtlCol="false" tIns="0" lIns="0" bIns="0" rIns="0">
            <a:spAutoFit/>
          </a:bodyPr>
          <a:lstStyle/>
          <a:p>
            <a:pPr algn="ctr">
              <a:lnSpc>
                <a:spcPts val="9029"/>
              </a:lnSpc>
            </a:pPr>
            <a:r>
              <a:rPr lang="en-US" sz="6449" spc="199">
                <a:solidFill>
                  <a:srgbClr val="545454"/>
                </a:solidFill>
                <a:latin typeface="Museo 1"/>
                <a:ea typeface="Museo 1"/>
                <a:cs typeface="Museo 1"/>
                <a:sym typeface="Museo 1"/>
              </a:rPr>
              <a:t>What we do</a:t>
            </a:r>
          </a:p>
        </p:txBody>
      </p:sp>
      <p:sp>
        <p:nvSpPr>
          <p:cNvPr name="TextBox 9" id="9"/>
          <p:cNvSpPr txBox="true"/>
          <p:nvPr/>
        </p:nvSpPr>
        <p:spPr>
          <a:xfrm rot="0">
            <a:off x="7792789" y="3058447"/>
            <a:ext cx="9466511" cy="5366893"/>
          </a:xfrm>
          <a:prstGeom prst="rect">
            <a:avLst/>
          </a:prstGeom>
        </p:spPr>
        <p:txBody>
          <a:bodyPr anchor="t" rtlCol="false" tIns="0" lIns="0" bIns="0" rIns="0">
            <a:spAutoFit/>
          </a:bodyPr>
          <a:lstStyle/>
          <a:p>
            <a:pPr algn="l">
              <a:lnSpc>
                <a:spcPts val="3536"/>
              </a:lnSpc>
            </a:pPr>
            <a:r>
              <a:rPr lang="en-US" sz="2600">
                <a:solidFill>
                  <a:srgbClr val="545454"/>
                </a:solidFill>
                <a:latin typeface="Museo Sans Rounded"/>
                <a:ea typeface="Museo Sans Rounded"/>
                <a:cs typeface="Museo Sans Rounded"/>
                <a:sym typeface="Museo Sans Rounded"/>
              </a:rPr>
              <a:t>Engage Education works with every type of school in the UK, including academies, Multi-Academy Trusts (MATs), independent schools, maintained schools and special schools.</a:t>
            </a:r>
          </a:p>
          <a:p>
            <a:pPr algn="l">
              <a:lnSpc>
                <a:spcPts val="3536"/>
              </a:lnSpc>
            </a:pPr>
          </a:p>
          <a:p>
            <a:pPr algn="l">
              <a:lnSpc>
                <a:spcPts val="3536"/>
              </a:lnSpc>
            </a:pPr>
            <a:r>
              <a:rPr lang="en-US" sz="2600">
                <a:solidFill>
                  <a:srgbClr val="545454"/>
                </a:solidFill>
                <a:latin typeface="Museo Sans Rounded"/>
                <a:ea typeface="Museo Sans Rounded"/>
                <a:cs typeface="Museo Sans Rounded"/>
                <a:sym typeface="Museo Sans Rounded"/>
              </a:rPr>
              <a:t>We find teachers and support staff from Canada, South Africa, Australia, Ireland, Jamaica, the USA, and the UAE who want to relocate to teach in England. We assist these teachers with support and guidance, from obtaining visas to teacher training.</a:t>
            </a:r>
          </a:p>
          <a:p>
            <a:pPr algn="l">
              <a:lnSpc>
                <a:spcPts val="3536"/>
              </a:lnSpc>
            </a:pPr>
          </a:p>
          <a:p>
            <a:pPr algn="l">
              <a:lnSpc>
                <a:spcPts val="3536"/>
              </a:lnSpc>
            </a:pPr>
            <a:r>
              <a:rPr lang="en-US" sz="2600">
                <a:solidFill>
                  <a:srgbClr val="545454"/>
                </a:solidFill>
                <a:latin typeface="Museo Sans Rounded"/>
                <a:ea typeface="Museo Sans Rounded"/>
                <a:cs typeface="Museo Sans Rounded"/>
                <a:sym typeface="Museo Sans Rounded"/>
              </a:rPr>
              <a:t>Covering both mainstream and SEND settings, we find teachers who are the best fit, with the right experience and qualifications, for the unique requirements of each of our partner schools.</a:t>
            </a:r>
          </a:p>
        </p:txBody>
      </p:sp>
      <p:sp>
        <p:nvSpPr>
          <p:cNvPr name="Freeform 10" id="10"/>
          <p:cNvSpPr/>
          <p:nvPr/>
        </p:nvSpPr>
        <p:spPr>
          <a:xfrm flipH="false" flipV="false" rot="0">
            <a:off x="7792789" y="2238681"/>
            <a:ext cx="9185077" cy="445276"/>
          </a:xfrm>
          <a:custGeom>
            <a:avLst/>
            <a:gdLst/>
            <a:ahLst/>
            <a:cxnLst/>
            <a:rect r="r" b="b" t="t" l="l"/>
            <a:pathLst>
              <a:path h="445276" w="9185077">
                <a:moveTo>
                  <a:pt x="0" y="0"/>
                </a:moveTo>
                <a:lnTo>
                  <a:pt x="9185077" y="0"/>
                </a:lnTo>
                <a:lnTo>
                  <a:pt x="9185077" y="445276"/>
                </a:lnTo>
                <a:lnTo>
                  <a:pt x="0" y="445276"/>
                </a:lnTo>
                <a:lnTo>
                  <a:pt x="0" y="0"/>
                </a:lnTo>
                <a:close/>
              </a:path>
            </a:pathLst>
          </a:custGeom>
          <a:blipFill>
            <a:blip r:embed="rId4">
              <a:extLst>
                <a:ext uri="{96DAC541-7B7A-43D3-8B79-37D633B846F1}">
                  <asvg:svgBlip xmlns:asvg="http://schemas.microsoft.com/office/drawing/2016/SVG/main" r:embed="rId5"/>
                </a:ext>
              </a:extLst>
            </a:blip>
            <a:stretch>
              <a:fillRect l="-172" t="-471592" r="-7340" b="-1646153"/>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0251" y="0"/>
            <a:ext cx="6870141" cy="10287000"/>
            <a:chOff x="0" y="0"/>
            <a:chExt cx="9160188" cy="13716000"/>
          </a:xfrm>
        </p:grpSpPr>
        <p:grpSp>
          <p:nvGrpSpPr>
            <p:cNvPr name="Group 3" id="3"/>
            <p:cNvGrpSpPr/>
            <p:nvPr/>
          </p:nvGrpSpPr>
          <p:grpSpPr>
            <a:xfrm rot="0">
              <a:off x="0" y="0"/>
              <a:ext cx="9160188" cy="13716000"/>
              <a:chOff x="0" y="0"/>
              <a:chExt cx="1809420" cy="2709333"/>
            </a:xfrm>
          </p:grpSpPr>
          <p:sp>
            <p:nvSpPr>
              <p:cNvPr name="Freeform 4" id="4"/>
              <p:cNvSpPr/>
              <p:nvPr/>
            </p:nvSpPr>
            <p:spPr>
              <a:xfrm flipH="false" flipV="false" rot="0">
                <a:off x="0" y="0"/>
                <a:ext cx="1809420" cy="2709333"/>
              </a:xfrm>
              <a:custGeom>
                <a:avLst/>
                <a:gdLst/>
                <a:ahLst/>
                <a:cxnLst/>
                <a:rect r="r" b="b" t="t" l="l"/>
                <a:pathLst>
                  <a:path h="2709333" w="1809420">
                    <a:moveTo>
                      <a:pt x="0" y="0"/>
                    </a:moveTo>
                    <a:lnTo>
                      <a:pt x="1809420" y="0"/>
                    </a:lnTo>
                    <a:lnTo>
                      <a:pt x="1809420" y="2709333"/>
                    </a:lnTo>
                    <a:lnTo>
                      <a:pt x="0" y="2709333"/>
                    </a:lnTo>
                    <a:close/>
                  </a:path>
                </a:pathLst>
              </a:custGeom>
              <a:solidFill>
                <a:srgbClr val="002868"/>
              </a:solidFill>
            </p:spPr>
          </p:sp>
          <p:sp>
            <p:nvSpPr>
              <p:cNvPr name="TextBox 5" id="5"/>
              <p:cNvSpPr txBox="true"/>
              <p:nvPr/>
            </p:nvSpPr>
            <p:spPr>
              <a:xfrm>
                <a:off x="0" y="-38100"/>
                <a:ext cx="1809420" cy="274743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0" y="0"/>
              <a:ext cx="9160188" cy="13716000"/>
            </a:xfrm>
            <a:custGeom>
              <a:avLst/>
              <a:gdLst/>
              <a:ahLst/>
              <a:cxnLst/>
              <a:rect r="r" b="b" t="t" l="l"/>
              <a:pathLst>
                <a:path h="13716000" w="9160188">
                  <a:moveTo>
                    <a:pt x="0" y="0"/>
                  </a:moveTo>
                  <a:lnTo>
                    <a:pt x="9160188" y="0"/>
                  </a:lnTo>
                  <a:lnTo>
                    <a:pt x="9160188" y="13716000"/>
                  </a:lnTo>
                  <a:lnTo>
                    <a:pt x="0" y="13716000"/>
                  </a:lnTo>
                  <a:lnTo>
                    <a:pt x="0" y="0"/>
                  </a:lnTo>
                  <a:close/>
                </a:path>
              </a:pathLst>
            </a:custGeom>
            <a:blipFill>
              <a:blip r:embed="rId2">
                <a:alphaModFix amt="74000"/>
              </a:blip>
              <a:stretch>
                <a:fillRect l="-37635" t="0" r="-86686" b="0"/>
              </a:stretch>
            </a:blipFill>
          </p:spPr>
        </p:sp>
      </p:grpSp>
      <p:sp>
        <p:nvSpPr>
          <p:cNvPr name="Freeform 7" id="7"/>
          <p:cNvSpPr/>
          <p:nvPr/>
        </p:nvSpPr>
        <p:spPr>
          <a:xfrm flipH="false" flipV="false" rot="0">
            <a:off x="16052380" y="8847456"/>
            <a:ext cx="1870022" cy="1139545"/>
          </a:xfrm>
          <a:custGeom>
            <a:avLst/>
            <a:gdLst/>
            <a:ahLst/>
            <a:cxnLst/>
            <a:rect r="r" b="b" t="t" l="l"/>
            <a:pathLst>
              <a:path h="1139545" w="1870022">
                <a:moveTo>
                  <a:pt x="0" y="0"/>
                </a:moveTo>
                <a:lnTo>
                  <a:pt x="1870021" y="0"/>
                </a:lnTo>
                <a:lnTo>
                  <a:pt x="1870021" y="1139544"/>
                </a:lnTo>
                <a:lnTo>
                  <a:pt x="0" y="1139544"/>
                </a:lnTo>
                <a:lnTo>
                  <a:pt x="0" y="0"/>
                </a:lnTo>
                <a:close/>
              </a:path>
            </a:pathLst>
          </a:custGeom>
          <a:blipFill>
            <a:blip r:embed="rId3"/>
            <a:stretch>
              <a:fillRect l="0" t="0" r="0" b="0"/>
            </a:stretch>
          </a:blipFill>
        </p:spPr>
      </p:sp>
      <p:sp>
        <p:nvSpPr>
          <p:cNvPr name="Freeform 8" id="8"/>
          <p:cNvSpPr/>
          <p:nvPr/>
        </p:nvSpPr>
        <p:spPr>
          <a:xfrm flipH="false" flipV="false" rot="0">
            <a:off x="7792789" y="2238681"/>
            <a:ext cx="9185077" cy="445276"/>
          </a:xfrm>
          <a:custGeom>
            <a:avLst/>
            <a:gdLst/>
            <a:ahLst/>
            <a:cxnLst/>
            <a:rect r="r" b="b" t="t" l="l"/>
            <a:pathLst>
              <a:path h="445276" w="9185077">
                <a:moveTo>
                  <a:pt x="0" y="0"/>
                </a:moveTo>
                <a:lnTo>
                  <a:pt x="9185077" y="0"/>
                </a:lnTo>
                <a:lnTo>
                  <a:pt x="9185077" y="445276"/>
                </a:lnTo>
                <a:lnTo>
                  <a:pt x="0" y="445276"/>
                </a:lnTo>
                <a:lnTo>
                  <a:pt x="0" y="0"/>
                </a:lnTo>
                <a:close/>
              </a:path>
            </a:pathLst>
          </a:custGeom>
          <a:blipFill>
            <a:blip r:embed="rId4">
              <a:extLst>
                <a:ext uri="{96DAC541-7B7A-43D3-8B79-37D633B846F1}">
                  <asvg:svgBlip xmlns:asvg="http://schemas.microsoft.com/office/drawing/2016/SVG/main" r:embed="rId5"/>
                </a:ext>
              </a:extLst>
            </a:blip>
            <a:stretch>
              <a:fillRect l="-172" t="-471592" r="-7340" b="-1646153"/>
            </a:stretch>
          </a:blipFill>
        </p:spPr>
      </p:sp>
      <p:grpSp>
        <p:nvGrpSpPr>
          <p:cNvPr name="Group 9" id="9"/>
          <p:cNvGrpSpPr/>
          <p:nvPr/>
        </p:nvGrpSpPr>
        <p:grpSpPr>
          <a:xfrm rot="0">
            <a:off x="12973184" y="4694049"/>
            <a:ext cx="1680793" cy="2879655"/>
            <a:chOff x="0" y="0"/>
            <a:chExt cx="2241057" cy="3839540"/>
          </a:xfrm>
        </p:grpSpPr>
        <p:grpSp>
          <p:nvGrpSpPr>
            <p:cNvPr name="Group 10" id="10"/>
            <p:cNvGrpSpPr>
              <a:grpSpLocks noChangeAspect="true"/>
            </p:cNvGrpSpPr>
            <p:nvPr/>
          </p:nvGrpSpPr>
          <p:grpSpPr>
            <a:xfrm rot="0">
              <a:off x="104853" y="0"/>
              <a:ext cx="2031350" cy="2031342"/>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sp>
          <p:nvSpPr>
            <p:cNvPr name="TextBox 12" id="12"/>
            <p:cNvSpPr txBox="true"/>
            <p:nvPr/>
          </p:nvSpPr>
          <p:spPr>
            <a:xfrm rot="0">
              <a:off x="0" y="2362898"/>
              <a:ext cx="2241057" cy="1476642"/>
            </a:xfrm>
            <a:prstGeom prst="rect">
              <a:avLst/>
            </a:prstGeom>
          </p:spPr>
          <p:txBody>
            <a:bodyPr anchor="t" rtlCol="false" tIns="0" lIns="0" bIns="0" rIns="0">
              <a:spAutoFit/>
            </a:bodyPr>
            <a:lstStyle/>
            <a:p>
              <a:pPr algn="ctr">
                <a:lnSpc>
                  <a:spcPts val="2203"/>
                </a:lnSpc>
              </a:pPr>
              <a:r>
                <a:rPr lang="en-US" sz="1620" b="true">
                  <a:solidFill>
                    <a:srgbClr val="545454"/>
                  </a:solidFill>
                  <a:latin typeface="Museo 2"/>
                  <a:ea typeface="Museo 2"/>
                  <a:cs typeface="Museo 2"/>
                  <a:sym typeface="Museo 2"/>
                </a:rPr>
                <a:t>Kelley Potter</a:t>
              </a:r>
            </a:p>
            <a:p>
              <a:pPr algn="ctr">
                <a:lnSpc>
                  <a:spcPts val="2203"/>
                </a:lnSpc>
              </a:pPr>
              <a:r>
                <a:rPr lang="en-US" sz="1620">
                  <a:solidFill>
                    <a:srgbClr val="545454"/>
                  </a:solidFill>
                  <a:latin typeface="Museo Sans Rounded"/>
                  <a:ea typeface="Museo Sans Rounded"/>
                  <a:cs typeface="Museo Sans Rounded"/>
                  <a:sym typeface="Museo Sans Rounded"/>
                </a:rPr>
                <a:t>Executive </a:t>
              </a:r>
              <a:r>
                <a:rPr lang="en-US" sz="1620">
                  <a:solidFill>
                    <a:srgbClr val="545454"/>
                  </a:solidFill>
                  <a:latin typeface="Museo Sans Rounded"/>
                  <a:ea typeface="Museo Sans Rounded"/>
                  <a:cs typeface="Museo Sans Rounded"/>
                  <a:sym typeface="Museo Sans Rounded"/>
                </a:rPr>
                <a:t>Talent Acquisition Consultant</a:t>
              </a:r>
            </a:p>
          </p:txBody>
        </p:sp>
      </p:grpSp>
      <p:grpSp>
        <p:nvGrpSpPr>
          <p:cNvPr name="Group 13" id="13"/>
          <p:cNvGrpSpPr/>
          <p:nvPr/>
        </p:nvGrpSpPr>
        <p:grpSpPr>
          <a:xfrm rot="0">
            <a:off x="10673912" y="4730275"/>
            <a:ext cx="1711415" cy="2843429"/>
            <a:chOff x="0" y="0"/>
            <a:chExt cx="2281887" cy="3791239"/>
          </a:xfrm>
        </p:grpSpPr>
        <p:grpSp>
          <p:nvGrpSpPr>
            <p:cNvPr name="Group 14" id="14"/>
            <p:cNvGrpSpPr>
              <a:grpSpLocks noChangeAspect="true"/>
            </p:cNvGrpSpPr>
            <p:nvPr/>
          </p:nvGrpSpPr>
          <p:grpSpPr>
            <a:xfrm rot="0">
              <a:off x="138045" y="0"/>
              <a:ext cx="2005796" cy="2005788"/>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0"/>
                </a:stretch>
              </a:blipFill>
            </p:spPr>
          </p:sp>
        </p:grpSp>
        <p:sp>
          <p:nvSpPr>
            <p:cNvPr name="TextBox 16" id="16"/>
            <p:cNvSpPr txBox="true"/>
            <p:nvPr/>
          </p:nvSpPr>
          <p:spPr>
            <a:xfrm rot="0">
              <a:off x="0" y="2342338"/>
              <a:ext cx="2281887" cy="1448901"/>
            </a:xfrm>
            <a:prstGeom prst="rect">
              <a:avLst/>
            </a:prstGeom>
          </p:spPr>
          <p:txBody>
            <a:bodyPr anchor="t" rtlCol="false" tIns="0" lIns="0" bIns="0" rIns="0">
              <a:spAutoFit/>
            </a:bodyPr>
            <a:lstStyle/>
            <a:p>
              <a:pPr algn="ctr">
                <a:lnSpc>
                  <a:spcPts val="2175"/>
                </a:lnSpc>
              </a:pPr>
              <a:r>
                <a:rPr lang="en-US" sz="1599" b="true">
                  <a:solidFill>
                    <a:srgbClr val="545454"/>
                  </a:solidFill>
                  <a:latin typeface="Museo 2"/>
                  <a:ea typeface="Museo 2"/>
                  <a:cs typeface="Museo 2"/>
                  <a:sym typeface="Museo 2"/>
                </a:rPr>
                <a:t>Laura Hamilton</a:t>
              </a:r>
            </a:p>
            <a:p>
              <a:pPr algn="ctr">
                <a:lnSpc>
                  <a:spcPts val="2175"/>
                </a:lnSpc>
              </a:pPr>
              <a:r>
                <a:rPr lang="en-US" sz="1599">
                  <a:solidFill>
                    <a:srgbClr val="545454"/>
                  </a:solidFill>
                  <a:latin typeface="Museo Sans Rounded"/>
                  <a:ea typeface="Museo Sans Rounded"/>
                  <a:cs typeface="Museo Sans Rounded"/>
                  <a:sym typeface="Museo Sans Rounded"/>
                </a:rPr>
                <a:t>Global </a:t>
              </a:r>
              <a:r>
                <a:rPr lang="en-US" sz="1599">
                  <a:solidFill>
                    <a:srgbClr val="545454"/>
                  </a:solidFill>
                  <a:latin typeface="Museo Sans Rounded"/>
                  <a:ea typeface="Museo Sans Rounded"/>
                  <a:cs typeface="Museo Sans Rounded"/>
                  <a:sym typeface="Museo Sans Rounded"/>
                </a:rPr>
                <a:t>Talent Acquisition Manager</a:t>
              </a:r>
            </a:p>
          </p:txBody>
        </p:sp>
      </p:grpSp>
      <p:sp>
        <p:nvSpPr>
          <p:cNvPr name="TextBox 17" id="17"/>
          <p:cNvSpPr txBox="true"/>
          <p:nvPr/>
        </p:nvSpPr>
        <p:spPr>
          <a:xfrm rot="0">
            <a:off x="7792789" y="895350"/>
            <a:ext cx="9185077" cy="1112522"/>
          </a:xfrm>
          <a:prstGeom prst="rect">
            <a:avLst/>
          </a:prstGeom>
        </p:spPr>
        <p:txBody>
          <a:bodyPr anchor="t" rtlCol="false" tIns="0" lIns="0" bIns="0" rIns="0">
            <a:spAutoFit/>
          </a:bodyPr>
          <a:lstStyle/>
          <a:p>
            <a:pPr algn="l">
              <a:lnSpc>
                <a:spcPts val="9029"/>
              </a:lnSpc>
            </a:pPr>
            <a:r>
              <a:rPr lang="en-US" sz="6449" spc="199">
                <a:solidFill>
                  <a:srgbClr val="545454"/>
                </a:solidFill>
                <a:latin typeface="Museo 1"/>
                <a:ea typeface="Museo 1"/>
                <a:cs typeface="Museo 1"/>
                <a:sym typeface="Museo 1"/>
              </a:rPr>
              <a:t>Meet the team</a:t>
            </a:r>
          </a:p>
        </p:txBody>
      </p:sp>
      <p:sp>
        <p:nvSpPr>
          <p:cNvPr name="TextBox 18" id="18"/>
          <p:cNvSpPr txBox="true"/>
          <p:nvPr/>
        </p:nvSpPr>
        <p:spPr>
          <a:xfrm rot="0">
            <a:off x="7792789" y="3154332"/>
            <a:ext cx="9466511" cy="1337818"/>
          </a:xfrm>
          <a:prstGeom prst="rect">
            <a:avLst/>
          </a:prstGeom>
        </p:spPr>
        <p:txBody>
          <a:bodyPr anchor="t" rtlCol="false" tIns="0" lIns="0" bIns="0" rIns="0">
            <a:spAutoFit/>
          </a:bodyPr>
          <a:lstStyle/>
          <a:p>
            <a:pPr algn="just">
              <a:lnSpc>
                <a:spcPts val="3536"/>
              </a:lnSpc>
            </a:pPr>
            <a:r>
              <a:rPr lang="en-US" sz="2600">
                <a:solidFill>
                  <a:srgbClr val="545454"/>
                </a:solidFill>
                <a:latin typeface="Museo Sans Rounded"/>
                <a:ea typeface="Museo Sans Rounded"/>
                <a:cs typeface="Museo Sans Rounded"/>
                <a:sym typeface="Museo Sans Rounded"/>
              </a:rPr>
              <a:t>The Engage international teams are an integral part of our support network for teachers who want to come to the UK. Teachers from North America are supported by: </a:t>
            </a:r>
          </a:p>
        </p:txBody>
      </p:sp>
      <p:sp>
        <p:nvSpPr>
          <p:cNvPr name="TextBox 19" id="19"/>
          <p:cNvSpPr txBox="true"/>
          <p:nvPr/>
        </p:nvSpPr>
        <p:spPr>
          <a:xfrm rot="0">
            <a:off x="7792789" y="7967977"/>
            <a:ext cx="9466511" cy="890143"/>
          </a:xfrm>
          <a:prstGeom prst="rect">
            <a:avLst/>
          </a:prstGeom>
        </p:spPr>
        <p:txBody>
          <a:bodyPr anchor="t" rtlCol="false" tIns="0" lIns="0" bIns="0" rIns="0">
            <a:spAutoFit/>
          </a:bodyPr>
          <a:lstStyle/>
          <a:p>
            <a:pPr algn="just">
              <a:lnSpc>
                <a:spcPts val="3536"/>
              </a:lnSpc>
            </a:pPr>
            <a:r>
              <a:rPr lang="en-US" sz="2600">
                <a:solidFill>
                  <a:srgbClr val="545454"/>
                </a:solidFill>
                <a:latin typeface="Museo Sans Rounded"/>
                <a:ea typeface="Museo Sans Rounded"/>
                <a:cs typeface="Museo Sans Rounded"/>
                <a:sym typeface="Museo Sans Rounded"/>
              </a:rPr>
              <a:t>You will also benefit from your own personal consultant to support you here in the UK!</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0251" y="0"/>
            <a:ext cx="6870141" cy="10287000"/>
            <a:chOff x="0" y="0"/>
            <a:chExt cx="9160188" cy="13716000"/>
          </a:xfrm>
        </p:grpSpPr>
        <p:grpSp>
          <p:nvGrpSpPr>
            <p:cNvPr name="Group 3" id="3"/>
            <p:cNvGrpSpPr/>
            <p:nvPr/>
          </p:nvGrpSpPr>
          <p:grpSpPr>
            <a:xfrm rot="0">
              <a:off x="0" y="0"/>
              <a:ext cx="9160188" cy="13716000"/>
              <a:chOff x="0" y="0"/>
              <a:chExt cx="1809420" cy="2709333"/>
            </a:xfrm>
          </p:grpSpPr>
          <p:sp>
            <p:nvSpPr>
              <p:cNvPr name="Freeform 4" id="4"/>
              <p:cNvSpPr/>
              <p:nvPr/>
            </p:nvSpPr>
            <p:spPr>
              <a:xfrm flipH="false" flipV="false" rot="0">
                <a:off x="0" y="0"/>
                <a:ext cx="1809420" cy="2709333"/>
              </a:xfrm>
              <a:custGeom>
                <a:avLst/>
                <a:gdLst/>
                <a:ahLst/>
                <a:cxnLst/>
                <a:rect r="r" b="b" t="t" l="l"/>
                <a:pathLst>
                  <a:path h="2709333" w="1809420">
                    <a:moveTo>
                      <a:pt x="0" y="0"/>
                    </a:moveTo>
                    <a:lnTo>
                      <a:pt x="1809420" y="0"/>
                    </a:lnTo>
                    <a:lnTo>
                      <a:pt x="1809420" y="2709333"/>
                    </a:lnTo>
                    <a:lnTo>
                      <a:pt x="0" y="2709333"/>
                    </a:lnTo>
                    <a:close/>
                  </a:path>
                </a:pathLst>
              </a:custGeom>
              <a:solidFill>
                <a:srgbClr val="002868"/>
              </a:solidFill>
            </p:spPr>
          </p:sp>
          <p:sp>
            <p:nvSpPr>
              <p:cNvPr name="TextBox 5" id="5"/>
              <p:cNvSpPr txBox="true"/>
              <p:nvPr/>
            </p:nvSpPr>
            <p:spPr>
              <a:xfrm>
                <a:off x="0" y="-38100"/>
                <a:ext cx="1809420" cy="274743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0" y="0"/>
              <a:ext cx="9160188" cy="13716000"/>
            </a:xfrm>
            <a:custGeom>
              <a:avLst/>
              <a:gdLst/>
              <a:ahLst/>
              <a:cxnLst/>
              <a:rect r="r" b="b" t="t" l="l"/>
              <a:pathLst>
                <a:path h="13716000" w="9160188">
                  <a:moveTo>
                    <a:pt x="0" y="0"/>
                  </a:moveTo>
                  <a:lnTo>
                    <a:pt x="9160188" y="0"/>
                  </a:lnTo>
                  <a:lnTo>
                    <a:pt x="9160188" y="13716000"/>
                  </a:lnTo>
                  <a:lnTo>
                    <a:pt x="0" y="13716000"/>
                  </a:lnTo>
                  <a:lnTo>
                    <a:pt x="0" y="0"/>
                  </a:lnTo>
                  <a:close/>
                </a:path>
              </a:pathLst>
            </a:custGeom>
            <a:blipFill>
              <a:blip r:embed="rId2">
                <a:alphaModFix amt="74000"/>
              </a:blip>
              <a:stretch>
                <a:fillRect l="-1883" t="0" r="-2181" b="-3827"/>
              </a:stretch>
            </a:blipFill>
          </p:spPr>
        </p:sp>
      </p:grpSp>
      <p:sp>
        <p:nvSpPr>
          <p:cNvPr name="Freeform 7" id="7"/>
          <p:cNvSpPr/>
          <p:nvPr/>
        </p:nvSpPr>
        <p:spPr>
          <a:xfrm flipH="false" flipV="false" rot="0">
            <a:off x="16052380" y="8847456"/>
            <a:ext cx="1870022" cy="1139545"/>
          </a:xfrm>
          <a:custGeom>
            <a:avLst/>
            <a:gdLst/>
            <a:ahLst/>
            <a:cxnLst/>
            <a:rect r="r" b="b" t="t" l="l"/>
            <a:pathLst>
              <a:path h="1139545" w="1870022">
                <a:moveTo>
                  <a:pt x="0" y="0"/>
                </a:moveTo>
                <a:lnTo>
                  <a:pt x="1870021" y="0"/>
                </a:lnTo>
                <a:lnTo>
                  <a:pt x="1870021" y="1139544"/>
                </a:lnTo>
                <a:lnTo>
                  <a:pt x="0" y="1139544"/>
                </a:lnTo>
                <a:lnTo>
                  <a:pt x="0" y="0"/>
                </a:lnTo>
                <a:close/>
              </a:path>
            </a:pathLst>
          </a:custGeom>
          <a:blipFill>
            <a:blip r:embed="rId3"/>
            <a:stretch>
              <a:fillRect l="0" t="0" r="0" b="0"/>
            </a:stretch>
          </a:blipFill>
        </p:spPr>
      </p:sp>
      <p:sp>
        <p:nvSpPr>
          <p:cNvPr name="Freeform 8" id="8"/>
          <p:cNvSpPr/>
          <p:nvPr/>
        </p:nvSpPr>
        <p:spPr>
          <a:xfrm flipH="false" flipV="false" rot="0">
            <a:off x="7792789" y="2238681"/>
            <a:ext cx="9185077" cy="445276"/>
          </a:xfrm>
          <a:custGeom>
            <a:avLst/>
            <a:gdLst/>
            <a:ahLst/>
            <a:cxnLst/>
            <a:rect r="r" b="b" t="t" l="l"/>
            <a:pathLst>
              <a:path h="445276" w="9185077">
                <a:moveTo>
                  <a:pt x="0" y="0"/>
                </a:moveTo>
                <a:lnTo>
                  <a:pt x="9185077" y="0"/>
                </a:lnTo>
                <a:lnTo>
                  <a:pt x="9185077" y="445276"/>
                </a:lnTo>
                <a:lnTo>
                  <a:pt x="0" y="445276"/>
                </a:lnTo>
                <a:lnTo>
                  <a:pt x="0" y="0"/>
                </a:lnTo>
                <a:close/>
              </a:path>
            </a:pathLst>
          </a:custGeom>
          <a:blipFill>
            <a:blip r:embed="rId4">
              <a:extLst>
                <a:ext uri="{96DAC541-7B7A-43D3-8B79-37D633B846F1}">
                  <asvg:svgBlip xmlns:asvg="http://schemas.microsoft.com/office/drawing/2016/SVG/main" r:embed="rId5"/>
                </a:ext>
              </a:extLst>
            </a:blip>
            <a:stretch>
              <a:fillRect l="-172" t="-471592" r="-7340" b="-1646153"/>
            </a:stretch>
          </a:blipFill>
        </p:spPr>
      </p:sp>
      <p:sp>
        <p:nvSpPr>
          <p:cNvPr name="TextBox 9" id="9"/>
          <p:cNvSpPr txBox="true"/>
          <p:nvPr/>
        </p:nvSpPr>
        <p:spPr>
          <a:xfrm rot="0">
            <a:off x="7792789" y="450521"/>
            <a:ext cx="9466511" cy="1668780"/>
          </a:xfrm>
          <a:prstGeom prst="rect">
            <a:avLst/>
          </a:prstGeom>
        </p:spPr>
        <p:txBody>
          <a:bodyPr anchor="t" rtlCol="false" tIns="0" lIns="0" bIns="0" rIns="0">
            <a:spAutoFit/>
          </a:bodyPr>
          <a:lstStyle/>
          <a:p>
            <a:pPr algn="l">
              <a:lnSpc>
                <a:spcPts val="6719"/>
              </a:lnSpc>
            </a:pPr>
            <a:r>
              <a:rPr lang="en-US" sz="4799" spc="148">
                <a:solidFill>
                  <a:srgbClr val="545454"/>
                </a:solidFill>
                <a:latin typeface="Museo 1"/>
                <a:ea typeface="Museo 1"/>
                <a:cs typeface="Museo 1"/>
                <a:sym typeface="Museo 1"/>
              </a:rPr>
              <a:t>Why do Canadian teachers come to England?</a:t>
            </a:r>
          </a:p>
        </p:txBody>
      </p:sp>
      <p:sp>
        <p:nvSpPr>
          <p:cNvPr name="TextBox 10" id="10"/>
          <p:cNvSpPr txBox="true"/>
          <p:nvPr/>
        </p:nvSpPr>
        <p:spPr>
          <a:xfrm rot="0">
            <a:off x="7792789" y="3601222"/>
            <a:ext cx="9466511" cy="3128518"/>
          </a:xfrm>
          <a:prstGeom prst="rect">
            <a:avLst/>
          </a:prstGeom>
        </p:spPr>
        <p:txBody>
          <a:bodyPr anchor="t" rtlCol="false" tIns="0" lIns="0" bIns="0" rIns="0">
            <a:spAutoFit/>
          </a:bodyPr>
          <a:lstStyle/>
          <a:p>
            <a:pPr algn="just">
              <a:lnSpc>
                <a:spcPts val="3536"/>
              </a:lnSpc>
            </a:pPr>
            <a:r>
              <a:rPr lang="en-US" sz="2600">
                <a:solidFill>
                  <a:srgbClr val="545454"/>
                </a:solidFill>
                <a:latin typeface="Museo Sans Rounded"/>
                <a:ea typeface="Museo Sans Rounded"/>
                <a:cs typeface="Museo Sans Rounded"/>
                <a:sym typeface="Museo Sans Rounded"/>
              </a:rPr>
              <a:t>The UK remains a top destination for teachers from around the world who are looking for international work experience! With history everywhere you look, a globally-influential culture, mild weather and beautiful geography, a stable political and economic climate, and Europe on your doorstep, the UK provides a rich environment for teachers, full of inspiration and fun things to do. </a:t>
            </a:r>
          </a:p>
        </p:txBody>
      </p:sp>
      <p:sp>
        <p:nvSpPr>
          <p:cNvPr name="TextBox 11" id="11"/>
          <p:cNvSpPr txBox="true"/>
          <p:nvPr/>
        </p:nvSpPr>
        <p:spPr>
          <a:xfrm rot="0">
            <a:off x="7792789" y="3044454"/>
            <a:ext cx="9466511" cy="442468"/>
          </a:xfrm>
          <a:prstGeom prst="rect">
            <a:avLst/>
          </a:prstGeom>
        </p:spPr>
        <p:txBody>
          <a:bodyPr anchor="t" rtlCol="false" tIns="0" lIns="0" bIns="0" rIns="0">
            <a:spAutoFit/>
          </a:bodyPr>
          <a:lstStyle/>
          <a:p>
            <a:pPr algn="just">
              <a:lnSpc>
                <a:spcPts val="3536"/>
              </a:lnSpc>
            </a:pPr>
            <a:r>
              <a:rPr lang="en-US" b="true" sz="2600">
                <a:solidFill>
                  <a:srgbClr val="D81E05"/>
                </a:solidFill>
                <a:latin typeface="Museo 1"/>
                <a:ea typeface="Museo 1"/>
                <a:cs typeface="Museo 1"/>
                <a:sym typeface="Museo 1"/>
              </a:rPr>
              <a:t>The location</a:t>
            </a:r>
          </a:p>
        </p:txBody>
      </p:sp>
      <p:sp>
        <p:nvSpPr>
          <p:cNvPr name="TextBox 12" id="12"/>
          <p:cNvSpPr txBox="true"/>
          <p:nvPr/>
        </p:nvSpPr>
        <p:spPr>
          <a:xfrm rot="0">
            <a:off x="7792789" y="7650785"/>
            <a:ext cx="9466511" cy="2233168"/>
          </a:xfrm>
          <a:prstGeom prst="rect">
            <a:avLst/>
          </a:prstGeom>
        </p:spPr>
        <p:txBody>
          <a:bodyPr anchor="t" rtlCol="false" tIns="0" lIns="0" bIns="0" rIns="0">
            <a:spAutoFit/>
          </a:bodyPr>
          <a:lstStyle/>
          <a:p>
            <a:pPr algn="just">
              <a:lnSpc>
                <a:spcPts val="3536"/>
              </a:lnSpc>
            </a:pPr>
            <a:r>
              <a:rPr lang="en-US" sz="2600">
                <a:solidFill>
                  <a:srgbClr val="545454"/>
                </a:solidFill>
                <a:latin typeface="Museo Sans Rounded"/>
                <a:ea typeface="Museo Sans Rounded"/>
                <a:cs typeface="Museo Sans Rounded"/>
                <a:sym typeface="Museo Sans Rounded"/>
              </a:rPr>
              <a:t>Due to the teacher-short market in the UK, committed teachers can experience </a:t>
            </a:r>
            <a:r>
              <a:rPr lang="en-US" sz="2600">
                <a:solidFill>
                  <a:srgbClr val="545454"/>
                </a:solidFill>
                <a:latin typeface="Museo Sans Rounded"/>
                <a:ea typeface="Museo Sans Rounded"/>
                <a:cs typeface="Museo Sans Rounded"/>
                <a:sym typeface="Museo Sans Rounded"/>
              </a:rPr>
              <a:t>faster career progression in the UK than they could typically expect elsewhere. Gain international </a:t>
            </a:r>
          </a:p>
          <a:p>
            <a:pPr algn="just">
              <a:lnSpc>
                <a:spcPts val="3536"/>
              </a:lnSpc>
            </a:pPr>
            <a:r>
              <a:rPr lang="en-US" sz="2600">
                <a:solidFill>
                  <a:srgbClr val="545454"/>
                </a:solidFill>
                <a:latin typeface="Museo Sans Rounded"/>
                <a:ea typeface="Museo Sans Rounded"/>
                <a:cs typeface="Museo Sans Rounded"/>
                <a:sym typeface="Museo Sans Rounded"/>
              </a:rPr>
              <a:t>teaching experience before returning to teach in </a:t>
            </a:r>
          </a:p>
          <a:p>
            <a:pPr algn="just">
              <a:lnSpc>
                <a:spcPts val="3536"/>
              </a:lnSpc>
            </a:pPr>
            <a:r>
              <a:rPr lang="en-US" sz="2600">
                <a:solidFill>
                  <a:srgbClr val="545454"/>
                </a:solidFill>
                <a:latin typeface="Museo Sans Rounded"/>
                <a:ea typeface="Museo Sans Rounded"/>
                <a:cs typeface="Museo Sans Rounded"/>
                <a:sym typeface="Museo Sans Rounded"/>
              </a:rPr>
              <a:t>Canada</a:t>
            </a:r>
          </a:p>
        </p:txBody>
      </p:sp>
      <p:sp>
        <p:nvSpPr>
          <p:cNvPr name="TextBox 13" id="13"/>
          <p:cNvSpPr txBox="true"/>
          <p:nvPr/>
        </p:nvSpPr>
        <p:spPr>
          <a:xfrm rot="0">
            <a:off x="7792789" y="7094017"/>
            <a:ext cx="9466511" cy="442468"/>
          </a:xfrm>
          <a:prstGeom prst="rect">
            <a:avLst/>
          </a:prstGeom>
        </p:spPr>
        <p:txBody>
          <a:bodyPr anchor="t" rtlCol="false" tIns="0" lIns="0" bIns="0" rIns="0">
            <a:spAutoFit/>
          </a:bodyPr>
          <a:lstStyle/>
          <a:p>
            <a:pPr algn="just">
              <a:lnSpc>
                <a:spcPts val="3536"/>
              </a:lnSpc>
            </a:pPr>
            <a:r>
              <a:rPr lang="en-US" b="true" sz="2600">
                <a:solidFill>
                  <a:srgbClr val="D81E05"/>
                </a:solidFill>
                <a:latin typeface="Museo 1"/>
                <a:ea typeface="Museo 1"/>
                <a:cs typeface="Museo 1"/>
                <a:sym typeface="Museo 1"/>
              </a:rPr>
              <a:t>Career Progression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2868"/>
        </a:solidFill>
      </p:bgPr>
    </p:bg>
    <p:spTree>
      <p:nvGrpSpPr>
        <p:cNvPr id="1" name=""/>
        <p:cNvGrpSpPr/>
        <p:nvPr/>
      </p:nvGrpSpPr>
      <p:grpSpPr>
        <a:xfrm>
          <a:off x="0" y="0"/>
          <a:ext cx="0" cy="0"/>
          <a:chOff x="0" y="0"/>
          <a:chExt cx="0" cy="0"/>
        </a:xfrm>
      </p:grpSpPr>
      <p:sp>
        <p:nvSpPr>
          <p:cNvPr name="Freeform 2" id="2"/>
          <p:cNvSpPr/>
          <p:nvPr/>
        </p:nvSpPr>
        <p:spPr>
          <a:xfrm flipH="false" flipV="false" rot="0">
            <a:off x="16032028" y="8847456"/>
            <a:ext cx="1804648" cy="1139545"/>
          </a:xfrm>
          <a:custGeom>
            <a:avLst/>
            <a:gdLst/>
            <a:ahLst/>
            <a:cxnLst/>
            <a:rect r="r" b="b" t="t" l="l"/>
            <a:pathLst>
              <a:path h="1139545" w="1804648">
                <a:moveTo>
                  <a:pt x="0" y="0"/>
                </a:moveTo>
                <a:lnTo>
                  <a:pt x="1804648" y="0"/>
                </a:lnTo>
                <a:lnTo>
                  <a:pt x="1804648" y="1139544"/>
                </a:lnTo>
                <a:lnTo>
                  <a:pt x="0" y="1139544"/>
                </a:lnTo>
                <a:lnTo>
                  <a:pt x="0" y="0"/>
                </a:lnTo>
                <a:close/>
              </a:path>
            </a:pathLst>
          </a:custGeom>
          <a:blipFill>
            <a:blip r:embed="rId2"/>
            <a:stretch>
              <a:fillRect l="0" t="-4666" r="-3622" b="-4666"/>
            </a:stretch>
          </a:blipFill>
        </p:spPr>
      </p:sp>
      <p:sp>
        <p:nvSpPr>
          <p:cNvPr name="Freeform 3" id="3"/>
          <p:cNvSpPr/>
          <p:nvPr/>
        </p:nvSpPr>
        <p:spPr>
          <a:xfrm flipH="false" flipV="false" rot="0">
            <a:off x="1028700" y="2238681"/>
            <a:ext cx="9185077" cy="445276"/>
          </a:xfrm>
          <a:custGeom>
            <a:avLst/>
            <a:gdLst/>
            <a:ahLst/>
            <a:cxnLst/>
            <a:rect r="r" b="b" t="t" l="l"/>
            <a:pathLst>
              <a:path h="445276" w="9185077">
                <a:moveTo>
                  <a:pt x="0" y="0"/>
                </a:moveTo>
                <a:lnTo>
                  <a:pt x="9185077" y="0"/>
                </a:lnTo>
                <a:lnTo>
                  <a:pt x="9185077" y="445276"/>
                </a:lnTo>
                <a:lnTo>
                  <a:pt x="0" y="445276"/>
                </a:lnTo>
                <a:lnTo>
                  <a:pt x="0" y="0"/>
                </a:lnTo>
                <a:close/>
              </a:path>
            </a:pathLst>
          </a:custGeom>
          <a:blipFill>
            <a:blip r:embed="rId3">
              <a:extLst>
                <a:ext uri="{96DAC541-7B7A-43D3-8B79-37D633B846F1}">
                  <asvg:svgBlip xmlns:asvg="http://schemas.microsoft.com/office/drawing/2016/SVG/main" r:embed="rId4"/>
                </a:ext>
              </a:extLst>
            </a:blip>
            <a:stretch>
              <a:fillRect l="-172" t="-471592" r="-7340" b="-1646153"/>
            </a:stretch>
          </a:blipFill>
        </p:spPr>
      </p:sp>
      <p:sp>
        <p:nvSpPr>
          <p:cNvPr name="TextBox 4" id="4"/>
          <p:cNvSpPr txBox="true"/>
          <p:nvPr/>
        </p:nvSpPr>
        <p:spPr>
          <a:xfrm rot="0">
            <a:off x="1028700" y="4147999"/>
            <a:ext cx="9466511" cy="5269229"/>
          </a:xfrm>
          <a:prstGeom prst="rect">
            <a:avLst/>
          </a:prstGeom>
        </p:spPr>
        <p:txBody>
          <a:bodyPr anchor="t" rtlCol="false" tIns="0" lIns="0" bIns="0" rIns="0">
            <a:spAutoFit/>
          </a:bodyPr>
          <a:lstStyle/>
          <a:p>
            <a:pPr algn="just" marL="561342" indent="-280671" lvl="1">
              <a:lnSpc>
                <a:spcPts val="4680"/>
              </a:lnSpc>
              <a:buFont typeface="Arial"/>
              <a:buChar char="•"/>
            </a:pPr>
            <a:r>
              <a:rPr lang="en-US" sz="2600">
                <a:solidFill>
                  <a:srgbClr val="FFFFFF"/>
                </a:solidFill>
                <a:latin typeface="Museo Sans Rounded"/>
                <a:ea typeface="Museo Sans Rounded"/>
                <a:cs typeface="Museo Sans Rounded"/>
                <a:sym typeface="Museo Sans Rounded"/>
              </a:rPr>
              <a:t>Greater London</a:t>
            </a:r>
          </a:p>
          <a:p>
            <a:pPr algn="just" marL="561342" indent="-280671" lvl="1">
              <a:lnSpc>
                <a:spcPts val="4680"/>
              </a:lnSpc>
              <a:buFont typeface="Arial"/>
              <a:buChar char="•"/>
            </a:pPr>
            <a:r>
              <a:rPr lang="en-US" sz="2600">
                <a:solidFill>
                  <a:srgbClr val="FFFFFF"/>
                </a:solidFill>
                <a:latin typeface="Museo Sans Rounded"/>
                <a:ea typeface="Museo Sans Rounded"/>
                <a:cs typeface="Museo Sans Rounded"/>
                <a:sym typeface="Museo Sans Rounded"/>
              </a:rPr>
              <a:t>East of England</a:t>
            </a:r>
          </a:p>
          <a:p>
            <a:pPr algn="just" marL="561342" indent="-280671" lvl="1">
              <a:lnSpc>
                <a:spcPts val="4680"/>
              </a:lnSpc>
              <a:buFont typeface="Arial"/>
              <a:buChar char="•"/>
            </a:pPr>
            <a:r>
              <a:rPr lang="en-US" sz="2600">
                <a:solidFill>
                  <a:srgbClr val="FFFFFF"/>
                </a:solidFill>
                <a:latin typeface="Museo Sans Rounded"/>
                <a:ea typeface="Museo Sans Rounded"/>
                <a:cs typeface="Museo Sans Rounded"/>
                <a:sym typeface="Museo Sans Rounded"/>
              </a:rPr>
              <a:t>Cambridgeshire </a:t>
            </a:r>
          </a:p>
          <a:p>
            <a:pPr algn="just" marL="561342" indent="-280671" lvl="1">
              <a:lnSpc>
                <a:spcPts val="4680"/>
              </a:lnSpc>
              <a:buFont typeface="Arial"/>
              <a:buChar char="•"/>
            </a:pPr>
            <a:r>
              <a:rPr lang="en-US" sz="2600">
                <a:solidFill>
                  <a:srgbClr val="FFFFFF"/>
                </a:solidFill>
                <a:latin typeface="Museo Sans Rounded"/>
                <a:ea typeface="Museo Sans Rounded"/>
                <a:cs typeface="Museo Sans Rounded"/>
                <a:sym typeface="Museo Sans Rounded"/>
              </a:rPr>
              <a:t>Home Counties</a:t>
            </a:r>
          </a:p>
          <a:p>
            <a:pPr algn="just" marL="561342" indent="-280671" lvl="1">
              <a:lnSpc>
                <a:spcPts val="4680"/>
              </a:lnSpc>
              <a:buFont typeface="Arial"/>
              <a:buChar char="•"/>
            </a:pPr>
            <a:r>
              <a:rPr lang="en-US" sz="2600">
                <a:solidFill>
                  <a:srgbClr val="FFFFFF"/>
                </a:solidFill>
                <a:latin typeface="Museo Sans Rounded"/>
                <a:ea typeface="Museo Sans Rounded"/>
                <a:cs typeface="Museo Sans Rounded"/>
                <a:sym typeface="Museo Sans Rounded"/>
              </a:rPr>
              <a:t>South East of England</a:t>
            </a:r>
          </a:p>
          <a:p>
            <a:pPr algn="just" marL="561342" indent="-280671" lvl="1">
              <a:lnSpc>
                <a:spcPts val="4680"/>
              </a:lnSpc>
              <a:buFont typeface="Arial"/>
              <a:buChar char="•"/>
            </a:pPr>
            <a:r>
              <a:rPr lang="en-US" sz="2600">
                <a:solidFill>
                  <a:srgbClr val="FFFFFF"/>
                </a:solidFill>
                <a:latin typeface="Museo Sans Rounded"/>
                <a:ea typeface="Museo Sans Rounded"/>
                <a:cs typeface="Museo Sans Rounded"/>
                <a:sym typeface="Museo Sans Rounded"/>
              </a:rPr>
              <a:t>South West of England</a:t>
            </a:r>
          </a:p>
          <a:p>
            <a:pPr algn="just" marL="561342" indent="-280671" lvl="1">
              <a:lnSpc>
                <a:spcPts val="4680"/>
              </a:lnSpc>
              <a:buFont typeface="Arial"/>
              <a:buChar char="•"/>
            </a:pPr>
            <a:r>
              <a:rPr lang="en-US" sz="2600">
                <a:solidFill>
                  <a:srgbClr val="FFFFFF"/>
                </a:solidFill>
                <a:latin typeface="Museo Sans Rounded"/>
                <a:ea typeface="Museo Sans Rounded"/>
                <a:cs typeface="Museo Sans Rounded"/>
                <a:sym typeface="Museo Sans Rounded"/>
              </a:rPr>
              <a:t>East Midlands</a:t>
            </a:r>
          </a:p>
          <a:p>
            <a:pPr algn="just" marL="561342" indent="-280671" lvl="1">
              <a:lnSpc>
                <a:spcPts val="4680"/>
              </a:lnSpc>
              <a:buFont typeface="Arial"/>
              <a:buChar char="•"/>
            </a:pPr>
            <a:r>
              <a:rPr lang="en-US" sz="2600">
                <a:solidFill>
                  <a:srgbClr val="FFFFFF"/>
                </a:solidFill>
                <a:latin typeface="Museo Sans Rounded"/>
                <a:ea typeface="Museo Sans Rounded"/>
                <a:cs typeface="Museo Sans Rounded"/>
                <a:sym typeface="Museo Sans Rounded"/>
              </a:rPr>
              <a:t>Leeds</a:t>
            </a:r>
          </a:p>
          <a:p>
            <a:pPr algn="just" marL="561342" indent="-280671" lvl="1">
              <a:lnSpc>
                <a:spcPts val="4680"/>
              </a:lnSpc>
              <a:buFont typeface="Arial"/>
              <a:buChar char="•"/>
            </a:pPr>
            <a:r>
              <a:rPr lang="en-US" sz="2600">
                <a:solidFill>
                  <a:srgbClr val="FFFFFF"/>
                </a:solidFill>
                <a:latin typeface="Museo Sans Rounded"/>
                <a:ea typeface="Museo Sans Rounded"/>
                <a:cs typeface="Museo Sans Rounded"/>
                <a:sym typeface="Museo Sans Rounded"/>
              </a:rPr>
              <a:t>Brighton</a:t>
            </a:r>
          </a:p>
        </p:txBody>
      </p:sp>
      <p:sp>
        <p:nvSpPr>
          <p:cNvPr name="Freeform 5" id="5"/>
          <p:cNvSpPr/>
          <p:nvPr/>
        </p:nvSpPr>
        <p:spPr>
          <a:xfrm flipH="false" flipV="false" rot="0">
            <a:off x="8273473" y="1028700"/>
            <a:ext cx="9563204" cy="9563204"/>
          </a:xfrm>
          <a:custGeom>
            <a:avLst/>
            <a:gdLst/>
            <a:ahLst/>
            <a:cxnLst/>
            <a:rect r="r" b="b" t="t" l="l"/>
            <a:pathLst>
              <a:path h="9563204" w="9563204">
                <a:moveTo>
                  <a:pt x="0" y="0"/>
                </a:moveTo>
                <a:lnTo>
                  <a:pt x="9563203" y="0"/>
                </a:lnTo>
                <a:lnTo>
                  <a:pt x="9563203" y="9563204"/>
                </a:lnTo>
                <a:lnTo>
                  <a:pt x="0" y="9563204"/>
                </a:lnTo>
                <a:lnTo>
                  <a:pt x="0" y="0"/>
                </a:lnTo>
                <a:close/>
              </a:path>
            </a:pathLst>
          </a:custGeom>
          <a:blipFill>
            <a:blip r:embed="rId5"/>
            <a:stretch>
              <a:fillRect l="0" t="0" r="0" b="0"/>
            </a:stretch>
          </a:blipFill>
        </p:spPr>
      </p:sp>
      <p:grpSp>
        <p:nvGrpSpPr>
          <p:cNvPr name="Group 6" id="6"/>
          <p:cNvGrpSpPr>
            <a:grpSpLocks noChangeAspect="true"/>
          </p:cNvGrpSpPr>
          <p:nvPr/>
        </p:nvGrpSpPr>
        <p:grpSpPr>
          <a:xfrm rot="0">
            <a:off x="7046201" y="3921022"/>
            <a:ext cx="2454544" cy="2444956"/>
            <a:chOff x="0" y="0"/>
            <a:chExt cx="6502400" cy="6477000"/>
          </a:xfrm>
        </p:grpSpPr>
        <p:sp>
          <p:nvSpPr>
            <p:cNvPr name="Freeform 7" id="7"/>
            <p:cNvSpPr/>
            <p:nvPr/>
          </p:nvSpPr>
          <p:spPr>
            <a:xfrm flipH="false" flipV="false" rot="0">
              <a:off x="116940" y="124149"/>
              <a:ext cx="6262195" cy="6234315"/>
            </a:xfrm>
            <a:custGeom>
              <a:avLst/>
              <a:gdLst/>
              <a:ahLst/>
              <a:cxnLst/>
              <a:rect r="r" b="b" t="t" l="l"/>
              <a:pathLst>
                <a:path h="6234315" w="6262195">
                  <a:moveTo>
                    <a:pt x="3131098" y="32"/>
                  </a:moveTo>
                  <a:cubicBezTo>
                    <a:pt x="2014135" y="-4964"/>
                    <a:pt x="979875" y="588062"/>
                    <a:pt x="419947" y="1554557"/>
                  </a:cubicBezTo>
                  <a:cubicBezTo>
                    <a:pt x="-139982" y="2521051"/>
                    <a:pt x="-139982" y="3713264"/>
                    <a:pt x="419947" y="4679759"/>
                  </a:cubicBezTo>
                  <a:cubicBezTo>
                    <a:pt x="979875" y="5646253"/>
                    <a:pt x="2014135" y="6239279"/>
                    <a:pt x="3131098" y="6234284"/>
                  </a:cubicBezTo>
                  <a:cubicBezTo>
                    <a:pt x="4248061" y="6239279"/>
                    <a:pt x="5282321" y="5646253"/>
                    <a:pt x="5842249" y="4679759"/>
                  </a:cubicBezTo>
                  <a:cubicBezTo>
                    <a:pt x="6402178" y="3713265"/>
                    <a:pt x="6402178" y="2521051"/>
                    <a:pt x="5842249" y="1554557"/>
                  </a:cubicBezTo>
                  <a:cubicBezTo>
                    <a:pt x="5282321" y="588063"/>
                    <a:pt x="4248061" y="-4963"/>
                    <a:pt x="3131098" y="32"/>
                  </a:cubicBezTo>
                  <a:close/>
                </a:path>
              </a:pathLst>
            </a:custGeom>
            <a:blipFill>
              <a:blip r:embed="rId6"/>
              <a:stretch>
                <a:fillRect l="-25419" t="0" r="-25419" b="0"/>
              </a:stretch>
            </a:blipFill>
          </p:spPr>
        </p:sp>
        <p:sp>
          <p:nvSpPr>
            <p:cNvPr name="Freeform 8" id="8"/>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D81E05"/>
            </a:solidFill>
          </p:spPr>
        </p:sp>
      </p:grpSp>
      <p:sp>
        <p:nvSpPr>
          <p:cNvPr name="TextBox 9" id="9"/>
          <p:cNvSpPr txBox="true"/>
          <p:nvPr/>
        </p:nvSpPr>
        <p:spPr>
          <a:xfrm rot="0">
            <a:off x="1028700" y="904875"/>
            <a:ext cx="9185077" cy="1038225"/>
          </a:xfrm>
          <a:prstGeom prst="rect">
            <a:avLst/>
          </a:prstGeom>
        </p:spPr>
        <p:txBody>
          <a:bodyPr anchor="t" rtlCol="false" tIns="0" lIns="0" bIns="0" rIns="0">
            <a:spAutoFit/>
          </a:bodyPr>
          <a:lstStyle/>
          <a:p>
            <a:pPr algn="l">
              <a:lnSpc>
                <a:spcPts val="8400"/>
              </a:lnSpc>
            </a:pPr>
            <a:r>
              <a:rPr lang="en-US" sz="6000" spc="186">
                <a:solidFill>
                  <a:srgbClr val="F9F9F9"/>
                </a:solidFill>
                <a:latin typeface="Museo 1"/>
                <a:ea typeface="Museo 1"/>
                <a:cs typeface="Museo 1"/>
                <a:sym typeface="Museo 1"/>
              </a:rPr>
              <a:t>Where can you teach?</a:t>
            </a:r>
          </a:p>
        </p:txBody>
      </p:sp>
      <p:sp>
        <p:nvSpPr>
          <p:cNvPr name="TextBox 10" id="10"/>
          <p:cNvSpPr txBox="true"/>
          <p:nvPr/>
        </p:nvSpPr>
        <p:spPr>
          <a:xfrm rot="0">
            <a:off x="1028700" y="3402625"/>
            <a:ext cx="9466511" cy="535051"/>
          </a:xfrm>
          <a:prstGeom prst="rect">
            <a:avLst/>
          </a:prstGeom>
        </p:spPr>
        <p:txBody>
          <a:bodyPr anchor="t" rtlCol="false" tIns="0" lIns="0" bIns="0" rIns="0">
            <a:spAutoFit/>
          </a:bodyPr>
          <a:lstStyle/>
          <a:p>
            <a:pPr algn="just">
              <a:lnSpc>
                <a:spcPts val="4351"/>
              </a:lnSpc>
            </a:pPr>
            <a:r>
              <a:rPr lang="en-US" b="true" sz="3199">
                <a:solidFill>
                  <a:srgbClr val="FFFFFF"/>
                </a:solidFill>
                <a:latin typeface="Museo 2"/>
                <a:ea typeface="Museo 2"/>
                <a:cs typeface="Museo 2"/>
                <a:sym typeface="Museo 2"/>
              </a:rPr>
              <a:t>Engage Education UK coverage</a:t>
            </a:r>
          </a:p>
        </p:txBody>
      </p:sp>
      <p:grpSp>
        <p:nvGrpSpPr>
          <p:cNvPr name="Group 11" id="11"/>
          <p:cNvGrpSpPr>
            <a:grpSpLocks noChangeAspect="true"/>
          </p:cNvGrpSpPr>
          <p:nvPr/>
        </p:nvGrpSpPr>
        <p:grpSpPr>
          <a:xfrm rot="0">
            <a:off x="14804756" y="1238841"/>
            <a:ext cx="2454544" cy="2444956"/>
            <a:chOff x="0" y="0"/>
            <a:chExt cx="6502400" cy="6477000"/>
          </a:xfrm>
        </p:grpSpPr>
        <p:sp>
          <p:nvSpPr>
            <p:cNvPr name="Freeform 12" id="12"/>
            <p:cNvSpPr/>
            <p:nvPr/>
          </p:nvSpPr>
          <p:spPr>
            <a:xfrm flipH="false" flipV="false" rot="0">
              <a:off x="116940" y="124149"/>
              <a:ext cx="6262195" cy="6234315"/>
            </a:xfrm>
            <a:custGeom>
              <a:avLst/>
              <a:gdLst/>
              <a:ahLst/>
              <a:cxnLst/>
              <a:rect r="r" b="b" t="t" l="l"/>
              <a:pathLst>
                <a:path h="6234315" w="6262195">
                  <a:moveTo>
                    <a:pt x="3131098" y="32"/>
                  </a:moveTo>
                  <a:cubicBezTo>
                    <a:pt x="2014135" y="-4964"/>
                    <a:pt x="979875" y="588062"/>
                    <a:pt x="419947" y="1554557"/>
                  </a:cubicBezTo>
                  <a:cubicBezTo>
                    <a:pt x="-139982" y="2521051"/>
                    <a:pt x="-139982" y="3713264"/>
                    <a:pt x="419947" y="4679759"/>
                  </a:cubicBezTo>
                  <a:cubicBezTo>
                    <a:pt x="979875" y="5646253"/>
                    <a:pt x="2014135" y="6239279"/>
                    <a:pt x="3131098" y="6234284"/>
                  </a:cubicBezTo>
                  <a:cubicBezTo>
                    <a:pt x="4248061" y="6239279"/>
                    <a:pt x="5282321" y="5646253"/>
                    <a:pt x="5842249" y="4679759"/>
                  </a:cubicBezTo>
                  <a:cubicBezTo>
                    <a:pt x="6402178" y="3713265"/>
                    <a:pt x="6402178" y="2521051"/>
                    <a:pt x="5842249" y="1554557"/>
                  </a:cubicBezTo>
                  <a:cubicBezTo>
                    <a:pt x="5282321" y="588063"/>
                    <a:pt x="4248061" y="-4963"/>
                    <a:pt x="3131098" y="32"/>
                  </a:cubicBezTo>
                  <a:close/>
                </a:path>
              </a:pathLst>
            </a:custGeom>
            <a:blipFill>
              <a:blip r:embed="rId7"/>
              <a:stretch>
                <a:fillRect l="-24665" t="0" r="-24665" b="0"/>
              </a:stretch>
            </a:blipFill>
          </p:spPr>
        </p:sp>
        <p:sp>
          <p:nvSpPr>
            <p:cNvPr name="Freeform 13" id="13"/>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D81E05"/>
            </a:solidFill>
          </p:spPr>
        </p:sp>
      </p:grpSp>
      <p:grpSp>
        <p:nvGrpSpPr>
          <p:cNvPr name="Group 14" id="14"/>
          <p:cNvGrpSpPr>
            <a:grpSpLocks noChangeAspect="true"/>
          </p:cNvGrpSpPr>
          <p:nvPr/>
        </p:nvGrpSpPr>
        <p:grpSpPr>
          <a:xfrm rot="0">
            <a:off x="8648078" y="6858813"/>
            <a:ext cx="2454544" cy="2444956"/>
            <a:chOff x="0" y="0"/>
            <a:chExt cx="6502400" cy="6477000"/>
          </a:xfrm>
        </p:grpSpPr>
        <p:sp>
          <p:nvSpPr>
            <p:cNvPr name="Freeform 15" id="15"/>
            <p:cNvSpPr/>
            <p:nvPr/>
          </p:nvSpPr>
          <p:spPr>
            <a:xfrm flipH="false" flipV="false" rot="0">
              <a:off x="116940" y="124149"/>
              <a:ext cx="6262195" cy="6234315"/>
            </a:xfrm>
            <a:custGeom>
              <a:avLst/>
              <a:gdLst/>
              <a:ahLst/>
              <a:cxnLst/>
              <a:rect r="r" b="b" t="t" l="l"/>
              <a:pathLst>
                <a:path h="6234315" w="6262195">
                  <a:moveTo>
                    <a:pt x="3131098" y="32"/>
                  </a:moveTo>
                  <a:cubicBezTo>
                    <a:pt x="2014135" y="-4964"/>
                    <a:pt x="979875" y="588062"/>
                    <a:pt x="419947" y="1554557"/>
                  </a:cubicBezTo>
                  <a:cubicBezTo>
                    <a:pt x="-139982" y="2521051"/>
                    <a:pt x="-139982" y="3713264"/>
                    <a:pt x="419947" y="4679759"/>
                  </a:cubicBezTo>
                  <a:cubicBezTo>
                    <a:pt x="979875" y="5646253"/>
                    <a:pt x="2014135" y="6239279"/>
                    <a:pt x="3131098" y="6234284"/>
                  </a:cubicBezTo>
                  <a:cubicBezTo>
                    <a:pt x="4248061" y="6239279"/>
                    <a:pt x="5282321" y="5646253"/>
                    <a:pt x="5842249" y="4679759"/>
                  </a:cubicBezTo>
                  <a:cubicBezTo>
                    <a:pt x="6402178" y="3713265"/>
                    <a:pt x="6402178" y="2521051"/>
                    <a:pt x="5842249" y="1554557"/>
                  </a:cubicBezTo>
                  <a:cubicBezTo>
                    <a:pt x="5282321" y="588063"/>
                    <a:pt x="4248061" y="-4963"/>
                    <a:pt x="3131098" y="32"/>
                  </a:cubicBezTo>
                  <a:close/>
                </a:path>
              </a:pathLst>
            </a:custGeom>
            <a:blipFill>
              <a:blip r:embed="rId8"/>
              <a:stretch>
                <a:fillRect l="-24993" t="0" r="-24993" b="0"/>
              </a:stretch>
            </a:blipFill>
          </p:spPr>
        </p:sp>
        <p:sp>
          <p:nvSpPr>
            <p:cNvPr name="Freeform 16" id="16"/>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D81E05"/>
            </a:solid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06370" y="0"/>
            <a:ext cx="6870141" cy="10287000"/>
            <a:chOff x="0" y="0"/>
            <a:chExt cx="9160188" cy="13716000"/>
          </a:xfrm>
        </p:grpSpPr>
        <p:grpSp>
          <p:nvGrpSpPr>
            <p:cNvPr name="Group 3" id="3"/>
            <p:cNvGrpSpPr/>
            <p:nvPr/>
          </p:nvGrpSpPr>
          <p:grpSpPr>
            <a:xfrm rot="0">
              <a:off x="0" y="0"/>
              <a:ext cx="9160188" cy="13716000"/>
              <a:chOff x="0" y="0"/>
              <a:chExt cx="1809420" cy="2709333"/>
            </a:xfrm>
          </p:grpSpPr>
          <p:sp>
            <p:nvSpPr>
              <p:cNvPr name="Freeform 4" id="4"/>
              <p:cNvSpPr/>
              <p:nvPr/>
            </p:nvSpPr>
            <p:spPr>
              <a:xfrm flipH="false" flipV="false" rot="0">
                <a:off x="0" y="0"/>
                <a:ext cx="1809420" cy="2709333"/>
              </a:xfrm>
              <a:custGeom>
                <a:avLst/>
                <a:gdLst/>
                <a:ahLst/>
                <a:cxnLst/>
                <a:rect r="r" b="b" t="t" l="l"/>
                <a:pathLst>
                  <a:path h="2709333" w="1809420">
                    <a:moveTo>
                      <a:pt x="0" y="0"/>
                    </a:moveTo>
                    <a:lnTo>
                      <a:pt x="1809420" y="0"/>
                    </a:lnTo>
                    <a:lnTo>
                      <a:pt x="1809420" y="2709333"/>
                    </a:lnTo>
                    <a:lnTo>
                      <a:pt x="0" y="2709333"/>
                    </a:lnTo>
                    <a:close/>
                  </a:path>
                </a:pathLst>
              </a:custGeom>
              <a:solidFill>
                <a:srgbClr val="002868"/>
              </a:solidFill>
            </p:spPr>
          </p:sp>
          <p:sp>
            <p:nvSpPr>
              <p:cNvPr name="TextBox 5" id="5"/>
              <p:cNvSpPr txBox="true"/>
              <p:nvPr/>
            </p:nvSpPr>
            <p:spPr>
              <a:xfrm>
                <a:off x="0" y="-38100"/>
                <a:ext cx="1809420" cy="274743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0" y="0"/>
              <a:ext cx="9160188" cy="13716000"/>
            </a:xfrm>
            <a:custGeom>
              <a:avLst/>
              <a:gdLst/>
              <a:ahLst/>
              <a:cxnLst/>
              <a:rect r="r" b="b" t="t" l="l"/>
              <a:pathLst>
                <a:path h="13716000" w="9160188">
                  <a:moveTo>
                    <a:pt x="0" y="0"/>
                  </a:moveTo>
                  <a:lnTo>
                    <a:pt x="9160188" y="0"/>
                  </a:lnTo>
                  <a:lnTo>
                    <a:pt x="9160188" y="13716000"/>
                  </a:lnTo>
                  <a:lnTo>
                    <a:pt x="0" y="13716000"/>
                  </a:lnTo>
                  <a:lnTo>
                    <a:pt x="0" y="0"/>
                  </a:lnTo>
                  <a:close/>
                </a:path>
              </a:pathLst>
            </a:custGeom>
            <a:blipFill>
              <a:blip r:embed="rId2">
                <a:alphaModFix amt="74000"/>
              </a:blip>
              <a:stretch>
                <a:fillRect l="-90256" t="0" r="-36757" b="0"/>
              </a:stretch>
            </a:blipFill>
          </p:spPr>
        </p:sp>
      </p:grpSp>
      <p:sp>
        <p:nvSpPr>
          <p:cNvPr name="Freeform 7" id="7"/>
          <p:cNvSpPr/>
          <p:nvPr/>
        </p:nvSpPr>
        <p:spPr>
          <a:xfrm flipH="false" flipV="false" rot="0">
            <a:off x="16052380" y="8847456"/>
            <a:ext cx="1870022" cy="1139545"/>
          </a:xfrm>
          <a:custGeom>
            <a:avLst/>
            <a:gdLst/>
            <a:ahLst/>
            <a:cxnLst/>
            <a:rect r="r" b="b" t="t" l="l"/>
            <a:pathLst>
              <a:path h="1139545" w="1870022">
                <a:moveTo>
                  <a:pt x="0" y="0"/>
                </a:moveTo>
                <a:lnTo>
                  <a:pt x="1870021" y="0"/>
                </a:lnTo>
                <a:lnTo>
                  <a:pt x="1870021" y="1139544"/>
                </a:lnTo>
                <a:lnTo>
                  <a:pt x="0" y="1139544"/>
                </a:lnTo>
                <a:lnTo>
                  <a:pt x="0" y="0"/>
                </a:lnTo>
                <a:close/>
              </a:path>
            </a:pathLst>
          </a:custGeom>
          <a:blipFill>
            <a:blip r:embed="rId3"/>
            <a:stretch>
              <a:fillRect l="0" t="0" r="0" b="0"/>
            </a:stretch>
          </a:blipFill>
        </p:spPr>
      </p:sp>
      <p:sp>
        <p:nvSpPr>
          <p:cNvPr name="Freeform 8" id="8"/>
          <p:cNvSpPr/>
          <p:nvPr/>
        </p:nvSpPr>
        <p:spPr>
          <a:xfrm flipH="false" flipV="false" rot="0">
            <a:off x="5405885" y="2238681"/>
            <a:ext cx="9185077" cy="445276"/>
          </a:xfrm>
          <a:custGeom>
            <a:avLst/>
            <a:gdLst/>
            <a:ahLst/>
            <a:cxnLst/>
            <a:rect r="r" b="b" t="t" l="l"/>
            <a:pathLst>
              <a:path h="445276" w="9185077">
                <a:moveTo>
                  <a:pt x="0" y="0"/>
                </a:moveTo>
                <a:lnTo>
                  <a:pt x="9185076" y="0"/>
                </a:lnTo>
                <a:lnTo>
                  <a:pt x="9185076" y="445276"/>
                </a:lnTo>
                <a:lnTo>
                  <a:pt x="0" y="445276"/>
                </a:lnTo>
                <a:lnTo>
                  <a:pt x="0" y="0"/>
                </a:lnTo>
                <a:close/>
              </a:path>
            </a:pathLst>
          </a:custGeom>
          <a:blipFill>
            <a:blip r:embed="rId4">
              <a:extLst>
                <a:ext uri="{96DAC541-7B7A-43D3-8B79-37D633B846F1}">
                  <asvg:svgBlip xmlns:asvg="http://schemas.microsoft.com/office/drawing/2016/SVG/main" r:embed="rId5"/>
                </a:ext>
              </a:extLst>
            </a:blip>
            <a:stretch>
              <a:fillRect l="-172" t="-471592" r="-7340" b="-1646153"/>
            </a:stretch>
          </a:blipFill>
        </p:spPr>
      </p:sp>
      <p:sp>
        <p:nvSpPr>
          <p:cNvPr name="TextBox 9" id="9"/>
          <p:cNvSpPr txBox="true"/>
          <p:nvPr/>
        </p:nvSpPr>
        <p:spPr>
          <a:xfrm rot="0">
            <a:off x="5405885" y="908990"/>
            <a:ext cx="9466511" cy="920116"/>
          </a:xfrm>
          <a:prstGeom prst="rect">
            <a:avLst/>
          </a:prstGeom>
        </p:spPr>
        <p:txBody>
          <a:bodyPr anchor="t" rtlCol="false" tIns="0" lIns="0" bIns="0" rIns="0">
            <a:spAutoFit/>
          </a:bodyPr>
          <a:lstStyle/>
          <a:p>
            <a:pPr algn="l">
              <a:lnSpc>
                <a:spcPts val="7559"/>
              </a:lnSpc>
            </a:pPr>
            <a:r>
              <a:rPr lang="en-US" sz="5399" spc="167">
                <a:solidFill>
                  <a:srgbClr val="545454"/>
                </a:solidFill>
                <a:latin typeface="Museo 1"/>
                <a:ea typeface="Museo 1"/>
                <a:cs typeface="Museo 1"/>
                <a:sym typeface="Museo 1"/>
              </a:rPr>
              <a:t>Types of work on offer</a:t>
            </a:r>
          </a:p>
        </p:txBody>
      </p:sp>
      <p:sp>
        <p:nvSpPr>
          <p:cNvPr name="TextBox 10" id="10"/>
          <p:cNvSpPr txBox="true"/>
          <p:nvPr/>
        </p:nvSpPr>
        <p:spPr>
          <a:xfrm rot="0">
            <a:off x="5405885" y="3605959"/>
            <a:ext cx="9466511" cy="1337818"/>
          </a:xfrm>
          <a:prstGeom prst="rect">
            <a:avLst/>
          </a:prstGeom>
        </p:spPr>
        <p:txBody>
          <a:bodyPr anchor="t" rtlCol="false" tIns="0" lIns="0" bIns="0" rIns="0">
            <a:spAutoFit/>
          </a:bodyPr>
          <a:lstStyle/>
          <a:p>
            <a:pPr algn="just">
              <a:lnSpc>
                <a:spcPts val="3536"/>
              </a:lnSpc>
            </a:pPr>
            <a:r>
              <a:rPr lang="en-US" sz="2600">
                <a:solidFill>
                  <a:srgbClr val="545454"/>
                </a:solidFill>
                <a:latin typeface="Museo Sans Rounded"/>
                <a:ea typeface="Museo Sans Rounded"/>
                <a:cs typeface="Museo Sans Rounded"/>
                <a:sym typeface="Museo Sans Rounded"/>
              </a:rPr>
              <a:t>Long term and Permanent - Engage can secure you a long term or permanent role before you arrive, through online interviews. Gives you the security and stability of regular work. </a:t>
            </a:r>
          </a:p>
        </p:txBody>
      </p:sp>
      <p:sp>
        <p:nvSpPr>
          <p:cNvPr name="TextBox 11" id="11"/>
          <p:cNvSpPr txBox="true"/>
          <p:nvPr/>
        </p:nvSpPr>
        <p:spPr>
          <a:xfrm rot="0">
            <a:off x="5405885" y="3048234"/>
            <a:ext cx="9466511" cy="442468"/>
          </a:xfrm>
          <a:prstGeom prst="rect">
            <a:avLst/>
          </a:prstGeom>
        </p:spPr>
        <p:txBody>
          <a:bodyPr anchor="t" rtlCol="false" tIns="0" lIns="0" bIns="0" rIns="0">
            <a:spAutoFit/>
          </a:bodyPr>
          <a:lstStyle/>
          <a:p>
            <a:pPr algn="just">
              <a:lnSpc>
                <a:spcPts val="3536"/>
              </a:lnSpc>
            </a:pPr>
            <a:r>
              <a:rPr lang="en-US" b="true" sz="2600">
                <a:solidFill>
                  <a:srgbClr val="D81E05"/>
                </a:solidFill>
                <a:latin typeface="Museo 1"/>
                <a:ea typeface="Museo 1"/>
                <a:cs typeface="Museo 1"/>
                <a:sym typeface="Museo 1"/>
              </a:rPr>
              <a:t>Mainstream</a:t>
            </a:r>
          </a:p>
        </p:txBody>
      </p:sp>
      <p:sp>
        <p:nvSpPr>
          <p:cNvPr name="TextBox 12" id="12"/>
          <p:cNvSpPr txBox="true"/>
          <p:nvPr/>
        </p:nvSpPr>
        <p:spPr>
          <a:xfrm rot="0">
            <a:off x="5405885" y="8041310"/>
            <a:ext cx="9466511" cy="1785493"/>
          </a:xfrm>
          <a:prstGeom prst="rect">
            <a:avLst/>
          </a:prstGeom>
        </p:spPr>
        <p:txBody>
          <a:bodyPr anchor="t" rtlCol="false" tIns="0" lIns="0" bIns="0" rIns="0">
            <a:spAutoFit/>
          </a:bodyPr>
          <a:lstStyle/>
          <a:p>
            <a:pPr algn="just">
              <a:lnSpc>
                <a:spcPts val="3536"/>
              </a:lnSpc>
            </a:pPr>
            <a:r>
              <a:rPr lang="en-US" sz="2600">
                <a:solidFill>
                  <a:srgbClr val="545454"/>
                </a:solidFill>
                <a:latin typeface="Museo Sans Rounded"/>
                <a:ea typeface="Museo Sans Rounded"/>
                <a:cs typeface="Museo Sans Rounded"/>
                <a:sym typeface="Museo Sans Rounded"/>
              </a:rPr>
              <a:t>Our dedicated SEND team in the UK has fantastic relationships with a range of specialist schools for pupils with Special Education Needs and Disabilities or in mainstream schools with SEND pupils.</a:t>
            </a:r>
          </a:p>
        </p:txBody>
      </p:sp>
      <p:sp>
        <p:nvSpPr>
          <p:cNvPr name="TextBox 13" id="13"/>
          <p:cNvSpPr txBox="true"/>
          <p:nvPr/>
        </p:nvSpPr>
        <p:spPr>
          <a:xfrm rot="0">
            <a:off x="5405885" y="7465492"/>
            <a:ext cx="9466511" cy="442468"/>
          </a:xfrm>
          <a:prstGeom prst="rect">
            <a:avLst/>
          </a:prstGeom>
        </p:spPr>
        <p:txBody>
          <a:bodyPr anchor="t" rtlCol="false" tIns="0" lIns="0" bIns="0" rIns="0">
            <a:spAutoFit/>
          </a:bodyPr>
          <a:lstStyle/>
          <a:p>
            <a:pPr algn="just">
              <a:lnSpc>
                <a:spcPts val="3536"/>
              </a:lnSpc>
            </a:pPr>
            <a:r>
              <a:rPr lang="en-US" b="true" sz="2600">
                <a:solidFill>
                  <a:srgbClr val="D81E05"/>
                </a:solidFill>
                <a:latin typeface="Museo 1"/>
                <a:ea typeface="Museo 1"/>
                <a:cs typeface="Museo 1"/>
                <a:sym typeface="Museo 1"/>
              </a:rPr>
              <a:t>SEND</a:t>
            </a:r>
          </a:p>
        </p:txBody>
      </p:sp>
      <p:sp>
        <p:nvSpPr>
          <p:cNvPr name="TextBox 14" id="14"/>
          <p:cNvSpPr txBox="true"/>
          <p:nvPr/>
        </p:nvSpPr>
        <p:spPr>
          <a:xfrm rot="0">
            <a:off x="5405885" y="5194224"/>
            <a:ext cx="9466511" cy="1785493"/>
          </a:xfrm>
          <a:prstGeom prst="rect">
            <a:avLst/>
          </a:prstGeom>
        </p:spPr>
        <p:txBody>
          <a:bodyPr anchor="t" rtlCol="false" tIns="0" lIns="0" bIns="0" rIns="0">
            <a:spAutoFit/>
          </a:bodyPr>
          <a:lstStyle/>
          <a:p>
            <a:pPr algn="just">
              <a:lnSpc>
                <a:spcPts val="3536"/>
              </a:lnSpc>
            </a:pPr>
            <a:r>
              <a:rPr lang="en-US" sz="2600">
                <a:solidFill>
                  <a:srgbClr val="545454"/>
                </a:solidFill>
                <a:latin typeface="Museo Sans Rounded"/>
                <a:ea typeface="Museo Sans Rounded"/>
                <a:cs typeface="Museo Sans Rounded"/>
                <a:sym typeface="Museo Sans Rounded"/>
              </a:rPr>
              <a:t>Short term supply - Allows you the flexibility of balancing your work and home life. Get to know the different schools you work at and this helps schools make a decision if they want to take you on a long-term permanent role. </a:t>
            </a:r>
          </a:p>
        </p:txBody>
      </p:sp>
      <p:grpSp>
        <p:nvGrpSpPr>
          <p:cNvPr name="Group 15" id="15"/>
          <p:cNvGrpSpPr/>
          <p:nvPr/>
        </p:nvGrpSpPr>
        <p:grpSpPr>
          <a:xfrm rot="0">
            <a:off x="15338279" y="520392"/>
            <a:ext cx="2668135" cy="2474300"/>
            <a:chOff x="0" y="0"/>
            <a:chExt cx="3557513" cy="3299066"/>
          </a:xfrm>
        </p:grpSpPr>
        <p:grpSp>
          <p:nvGrpSpPr>
            <p:cNvPr name="Group 16" id="16"/>
            <p:cNvGrpSpPr/>
            <p:nvPr/>
          </p:nvGrpSpPr>
          <p:grpSpPr>
            <a:xfrm rot="0">
              <a:off x="0" y="0"/>
              <a:ext cx="3557513" cy="3299066"/>
              <a:chOff x="0" y="0"/>
              <a:chExt cx="812800" cy="753751"/>
            </a:xfrm>
          </p:grpSpPr>
          <p:sp>
            <p:nvSpPr>
              <p:cNvPr name="Freeform 17" id="17"/>
              <p:cNvSpPr/>
              <p:nvPr/>
            </p:nvSpPr>
            <p:spPr>
              <a:xfrm flipH="false" flipV="false" rot="0">
                <a:off x="0" y="0"/>
                <a:ext cx="812800" cy="753752"/>
              </a:xfrm>
              <a:custGeom>
                <a:avLst/>
                <a:gdLst/>
                <a:ahLst/>
                <a:cxnLst/>
                <a:rect r="r" b="b" t="t" l="l"/>
                <a:pathLst>
                  <a:path h="753752" w="812800">
                    <a:moveTo>
                      <a:pt x="406400" y="0"/>
                    </a:moveTo>
                    <a:cubicBezTo>
                      <a:pt x="181951" y="0"/>
                      <a:pt x="0" y="168733"/>
                      <a:pt x="0" y="376876"/>
                    </a:cubicBezTo>
                    <a:cubicBezTo>
                      <a:pt x="0" y="585018"/>
                      <a:pt x="181951" y="753752"/>
                      <a:pt x="406400" y="753752"/>
                    </a:cubicBezTo>
                    <a:cubicBezTo>
                      <a:pt x="630849" y="753752"/>
                      <a:pt x="812800" y="585018"/>
                      <a:pt x="812800" y="376876"/>
                    </a:cubicBezTo>
                    <a:cubicBezTo>
                      <a:pt x="812800" y="168733"/>
                      <a:pt x="630849" y="0"/>
                      <a:pt x="406400" y="0"/>
                    </a:cubicBezTo>
                    <a:close/>
                  </a:path>
                </a:pathLst>
              </a:custGeom>
              <a:solidFill>
                <a:srgbClr val="002868"/>
              </a:solidFill>
            </p:spPr>
          </p:sp>
          <p:sp>
            <p:nvSpPr>
              <p:cNvPr name="TextBox 18" id="18"/>
              <p:cNvSpPr txBox="true"/>
              <p:nvPr/>
            </p:nvSpPr>
            <p:spPr>
              <a:xfrm>
                <a:off x="76200" y="23039"/>
                <a:ext cx="660400" cy="660048"/>
              </a:xfrm>
              <a:prstGeom prst="rect">
                <a:avLst/>
              </a:prstGeom>
            </p:spPr>
            <p:txBody>
              <a:bodyPr anchor="ctr" rtlCol="false" tIns="50800" lIns="50800" bIns="50800" rIns="50800"/>
              <a:lstStyle/>
              <a:p>
                <a:pPr algn="ctr">
                  <a:lnSpc>
                    <a:spcPts val="3244"/>
                  </a:lnSpc>
                </a:pPr>
              </a:p>
            </p:txBody>
          </p:sp>
        </p:grpSp>
        <p:sp>
          <p:nvSpPr>
            <p:cNvPr name="TextBox 19" id="19"/>
            <p:cNvSpPr txBox="true"/>
            <p:nvPr/>
          </p:nvSpPr>
          <p:spPr>
            <a:xfrm rot="0">
              <a:off x="662937" y="898286"/>
              <a:ext cx="2231639" cy="1464394"/>
            </a:xfrm>
            <a:prstGeom prst="rect">
              <a:avLst/>
            </a:prstGeom>
          </p:spPr>
          <p:txBody>
            <a:bodyPr anchor="t" rtlCol="false" tIns="0" lIns="0" bIns="0" rIns="0">
              <a:spAutoFit/>
            </a:bodyPr>
            <a:lstStyle/>
            <a:p>
              <a:pPr algn="ctr">
                <a:lnSpc>
                  <a:spcPts val="2992"/>
                </a:lnSpc>
              </a:pPr>
              <a:r>
                <a:rPr lang="en-US" b="true" sz="2200">
                  <a:solidFill>
                    <a:srgbClr val="FFFFFF"/>
                  </a:solidFill>
                  <a:latin typeface="Museo 1"/>
                  <a:ea typeface="Museo 1"/>
                  <a:cs typeface="Museo 1"/>
                  <a:sym typeface="Museo 1"/>
                </a:rPr>
                <a:t>Long term roles  are 6 weeks+</a:t>
              </a:r>
            </a:p>
          </p:txBody>
        </p:sp>
      </p:grpSp>
      <p:grpSp>
        <p:nvGrpSpPr>
          <p:cNvPr name="Group 20" id="20"/>
          <p:cNvGrpSpPr/>
          <p:nvPr/>
        </p:nvGrpSpPr>
        <p:grpSpPr>
          <a:xfrm rot="0">
            <a:off x="15338279" y="3177475"/>
            <a:ext cx="2668135" cy="2474300"/>
            <a:chOff x="0" y="0"/>
            <a:chExt cx="3557513" cy="3299066"/>
          </a:xfrm>
        </p:grpSpPr>
        <p:grpSp>
          <p:nvGrpSpPr>
            <p:cNvPr name="Group 21" id="21"/>
            <p:cNvGrpSpPr/>
            <p:nvPr/>
          </p:nvGrpSpPr>
          <p:grpSpPr>
            <a:xfrm rot="0">
              <a:off x="0" y="0"/>
              <a:ext cx="3557513" cy="3299066"/>
              <a:chOff x="0" y="0"/>
              <a:chExt cx="812800" cy="753751"/>
            </a:xfrm>
          </p:grpSpPr>
          <p:sp>
            <p:nvSpPr>
              <p:cNvPr name="Freeform 22" id="22"/>
              <p:cNvSpPr/>
              <p:nvPr/>
            </p:nvSpPr>
            <p:spPr>
              <a:xfrm flipH="false" flipV="false" rot="0">
                <a:off x="0" y="0"/>
                <a:ext cx="812800" cy="753752"/>
              </a:xfrm>
              <a:custGeom>
                <a:avLst/>
                <a:gdLst/>
                <a:ahLst/>
                <a:cxnLst/>
                <a:rect r="r" b="b" t="t" l="l"/>
                <a:pathLst>
                  <a:path h="753752" w="812800">
                    <a:moveTo>
                      <a:pt x="406400" y="0"/>
                    </a:moveTo>
                    <a:cubicBezTo>
                      <a:pt x="181951" y="0"/>
                      <a:pt x="0" y="168733"/>
                      <a:pt x="0" y="376876"/>
                    </a:cubicBezTo>
                    <a:cubicBezTo>
                      <a:pt x="0" y="585018"/>
                      <a:pt x="181951" y="753752"/>
                      <a:pt x="406400" y="753752"/>
                    </a:cubicBezTo>
                    <a:cubicBezTo>
                      <a:pt x="630849" y="753752"/>
                      <a:pt x="812800" y="585018"/>
                      <a:pt x="812800" y="376876"/>
                    </a:cubicBezTo>
                    <a:cubicBezTo>
                      <a:pt x="812800" y="168733"/>
                      <a:pt x="630849" y="0"/>
                      <a:pt x="406400" y="0"/>
                    </a:cubicBezTo>
                    <a:close/>
                  </a:path>
                </a:pathLst>
              </a:custGeom>
              <a:solidFill>
                <a:srgbClr val="0773BB"/>
              </a:solidFill>
            </p:spPr>
          </p:sp>
          <p:sp>
            <p:nvSpPr>
              <p:cNvPr name="TextBox 23" id="23"/>
              <p:cNvSpPr txBox="true"/>
              <p:nvPr/>
            </p:nvSpPr>
            <p:spPr>
              <a:xfrm>
                <a:off x="76200" y="23039"/>
                <a:ext cx="660400" cy="660048"/>
              </a:xfrm>
              <a:prstGeom prst="rect">
                <a:avLst/>
              </a:prstGeom>
            </p:spPr>
            <p:txBody>
              <a:bodyPr anchor="ctr" rtlCol="false" tIns="50800" lIns="50800" bIns="50800" rIns="50800"/>
              <a:lstStyle/>
              <a:p>
                <a:pPr algn="ctr">
                  <a:lnSpc>
                    <a:spcPts val="3244"/>
                  </a:lnSpc>
                </a:pPr>
              </a:p>
            </p:txBody>
          </p:sp>
        </p:grpSp>
        <p:sp>
          <p:nvSpPr>
            <p:cNvPr name="TextBox 24" id="24"/>
            <p:cNvSpPr txBox="true"/>
            <p:nvPr/>
          </p:nvSpPr>
          <p:spPr>
            <a:xfrm rot="0">
              <a:off x="274601" y="650636"/>
              <a:ext cx="3008310" cy="1959694"/>
            </a:xfrm>
            <a:prstGeom prst="rect">
              <a:avLst/>
            </a:prstGeom>
          </p:spPr>
          <p:txBody>
            <a:bodyPr anchor="t" rtlCol="false" tIns="0" lIns="0" bIns="0" rIns="0">
              <a:spAutoFit/>
            </a:bodyPr>
            <a:lstStyle/>
            <a:p>
              <a:pPr algn="ctr">
                <a:lnSpc>
                  <a:spcPts val="2992"/>
                </a:lnSpc>
              </a:pPr>
              <a:r>
                <a:rPr lang="en-US" b="true" sz="2200">
                  <a:solidFill>
                    <a:srgbClr val="FFFFFF"/>
                  </a:solidFill>
                  <a:latin typeface="Museo 1"/>
                  <a:ea typeface="Museo 1"/>
                  <a:cs typeface="Museo 1"/>
                  <a:sym typeface="Museo 1"/>
                </a:rPr>
                <a:t>Permanent  = you are directly employed by the school</a:t>
              </a:r>
            </a:p>
          </p:txBody>
        </p:sp>
      </p:grpSp>
      <p:grpSp>
        <p:nvGrpSpPr>
          <p:cNvPr name="Group 25" id="25"/>
          <p:cNvGrpSpPr/>
          <p:nvPr/>
        </p:nvGrpSpPr>
        <p:grpSpPr>
          <a:xfrm rot="0">
            <a:off x="15338279" y="5834558"/>
            <a:ext cx="2668135" cy="2474300"/>
            <a:chOff x="0" y="0"/>
            <a:chExt cx="3557513" cy="3299066"/>
          </a:xfrm>
        </p:grpSpPr>
        <p:grpSp>
          <p:nvGrpSpPr>
            <p:cNvPr name="Group 26" id="26"/>
            <p:cNvGrpSpPr/>
            <p:nvPr/>
          </p:nvGrpSpPr>
          <p:grpSpPr>
            <a:xfrm rot="0">
              <a:off x="0" y="0"/>
              <a:ext cx="3557513" cy="3299066"/>
              <a:chOff x="0" y="0"/>
              <a:chExt cx="812800" cy="753751"/>
            </a:xfrm>
          </p:grpSpPr>
          <p:sp>
            <p:nvSpPr>
              <p:cNvPr name="Freeform 27" id="27"/>
              <p:cNvSpPr/>
              <p:nvPr/>
            </p:nvSpPr>
            <p:spPr>
              <a:xfrm flipH="false" flipV="false" rot="0">
                <a:off x="0" y="0"/>
                <a:ext cx="812800" cy="753752"/>
              </a:xfrm>
              <a:custGeom>
                <a:avLst/>
                <a:gdLst/>
                <a:ahLst/>
                <a:cxnLst/>
                <a:rect r="r" b="b" t="t" l="l"/>
                <a:pathLst>
                  <a:path h="753752" w="812800">
                    <a:moveTo>
                      <a:pt x="406400" y="0"/>
                    </a:moveTo>
                    <a:cubicBezTo>
                      <a:pt x="181951" y="0"/>
                      <a:pt x="0" y="168733"/>
                      <a:pt x="0" y="376876"/>
                    </a:cubicBezTo>
                    <a:cubicBezTo>
                      <a:pt x="0" y="585018"/>
                      <a:pt x="181951" y="753752"/>
                      <a:pt x="406400" y="753752"/>
                    </a:cubicBezTo>
                    <a:cubicBezTo>
                      <a:pt x="630849" y="753752"/>
                      <a:pt x="812800" y="585018"/>
                      <a:pt x="812800" y="376876"/>
                    </a:cubicBezTo>
                    <a:cubicBezTo>
                      <a:pt x="812800" y="168733"/>
                      <a:pt x="630849" y="0"/>
                      <a:pt x="406400" y="0"/>
                    </a:cubicBezTo>
                    <a:close/>
                  </a:path>
                </a:pathLst>
              </a:custGeom>
              <a:solidFill>
                <a:srgbClr val="D81E05"/>
              </a:solidFill>
            </p:spPr>
          </p:sp>
          <p:sp>
            <p:nvSpPr>
              <p:cNvPr name="TextBox 28" id="28"/>
              <p:cNvSpPr txBox="true"/>
              <p:nvPr/>
            </p:nvSpPr>
            <p:spPr>
              <a:xfrm>
                <a:off x="76200" y="23039"/>
                <a:ext cx="660400" cy="660048"/>
              </a:xfrm>
              <a:prstGeom prst="rect">
                <a:avLst/>
              </a:prstGeom>
            </p:spPr>
            <p:txBody>
              <a:bodyPr anchor="ctr" rtlCol="false" tIns="50800" lIns="50800" bIns="50800" rIns="50800"/>
              <a:lstStyle/>
              <a:p>
                <a:pPr algn="ctr">
                  <a:lnSpc>
                    <a:spcPts val="3244"/>
                  </a:lnSpc>
                </a:pPr>
              </a:p>
            </p:txBody>
          </p:sp>
        </p:grpSp>
        <p:sp>
          <p:nvSpPr>
            <p:cNvPr name="TextBox 29" id="29"/>
            <p:cNvSpPr txBox="true"/>
            <p:nvPr/>
          </p:nvSpPr>
          <p:spPr>
            <a:xfrm rot="0">
              <a:off x="164829" y="728363"/>
              <a:ext cx="3227855" cy="1959694"/>
            </a:xfrm>
            <a:prstGeom prst="rect">
              <a:avLst/>
            </a:prstGeom>
          </p:spPr>
          <p:txBody>
            <a:bodyPr anchor="t" rtlCol="false" tIns="0" lIns="0" bIns="0" rIns="0">
              <a:spAutoFit/>
            </a:bodyPr>
            <a:lstStyle/>
            <a:p>
              <a:pPr algn="ctr">
                <a:lnSpc>
                  <a:spcPts val="2992"/>
                </a:lnSpc>
              </a:pPr>
              <a:r>
                <a:rPr lang="en-US" b="true" sz="2200">
                  <a:solidFill>
                    <a:srgbClr val="FFFFFF"/>
                  </a:solidFill>
                  <a:latin typeface="Museo 1"/>
                  <a:ea typeface="Museo 1"/>
                  <a:cs typeface="Museo 1"/>
                  <a:sym typeface="Museo 1"/>
                </a:rPr>
                <a:t>Supply = daily supply, working in different schools</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966254" y="0"/>
            <a:ext cx="6870141" cy="10287000"/>
            <a:chOff x="0" y="0"/>
            <a:chExt cx="9160188" cy="13716000"/>
          </a:xfrm>
        </p:grpSpPr>
        <p:grpSp>
          <p:nvGrpSpPr>
            <p:cNvPr name="Group 3" id="3"/>
            <p:cNvGrpSpPr/>
            <p:nvPr/>
          </p:nvGrpSpPr>
          <p:grpSpPr>
            <a:xfrm rot="0">
              <a:off x="0" y="0"/>
              <a:ext cx="9160188" cy="13716000"/>
              <a:chOff x="0" y="0"/>
              <a:chExt cx="1809420" cy="2709333"/>
            </a:xfrm>
          </p:grpSpPr>
          <p:sp>
            <p:nvSpPr>
              <p:cNvPr name="Freeform 4" id="4"/>
              <p:cNvSpPr/>
              <p:nvPr/>
            </p:nvSpPr>
            <p:spPr>
              <a:xfrm flipH="false" flipV="false" rot="0">
                <a:off x="0" y="0"/>
                <a:ext cx="1809420" cy="2709333"/>
              </a:xfrm>
              <a:custGeom>
                <a:avLst/>
                <a:gdLst/>
                <a:ahLst/>
                <a:cxnLst/>
                <a:rect r="r" b="b" t="t" l="l"/>
                <a:pathLst>
                  <a:path h="2709333" w="1809420">
                    <a:moveTo>
                      <a:pt x="0" y="0"/>
                    </a:moveTo>
                    <a:lnTo>
                      <a:pt x="1809420" y="0"/>
                    </a:lnTo>
                    <a:lnTo>
                      <a:pt x="1809420" y="2709333"/>
                    </a:lnTo>
                    <a:lnTo>
                      <a:pt x="0" y="2709333"/>
                    </a:lnTo>
                    <a:close/>
                  </a:path>
                </a:pathLst>
              </a:custGeom>
              <a:solidFill>
                <a:srgbClr val="002868"/>
              </a:solidFill>
            </p:spPr>
          </p:sp>
          <p:sp>
            <p:nvSpPr>
              <p:cNvPr name="TextBox 5" id="5"/>
              <p:cNvSpPr txBox="true"/>
              <p:nvPr/>
            </p:nvSpPr>
            <p:spPr>
              <a:xfrm>
                <a:off x="0" y="-38100"/>
                <a:ext cx="1809420" cy="274743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0" y="0"/>
              <a:ext cx="9160188" cy="13716000"/>
            </a:xfrm>
            <a:custGeom>
              <a:avLst/>
              <a:gdLst/>
              <a:ahLst/>
              <a:cxnLst/>
              <a:rect r="r" b="b" t="t" l="l"/>
              <a:pathLst>
                <a:path h="13716000" w="9160188">
                  <a:moveTo>
                    <a:pt x="0" y="0"/>
                  </a:moveTo>
                  <a:lnTo>
                    <a:pt x="9160188" y="0"/>
                  </a:lnTo>
                  <a:lnTo>
                    <a:pt x="9160188" y="13716000"/>
                  </a:lnTo>
                  <a:lnTo>
                    <a:pt x="0" y="13716000"/>
                  </a:lnTo>
                  <a:lnTo>
                    <a:pt x="0" y="0"/>
                  </a:lnTo>
                  <a:close/>
                </a:path>
              </a:pathLst>
            </a:custGeom>
            <a:blipFill>
              <a:blip r:embed="rId2">
                <a:alphaModFix amt="74000"/>
              </a:blip>
              <a:stretch>
                <a:fillRect l="-54766" t="0" r="-69836" b="0"/>
              </a:stretch>
            </a:blipFill>
          </p:spPr>
        </p:sp>
      </p:grpSp>
      <p:sp>
        <p:nvSpPr>
          <p:cNvPr name="Freeform 7" id="7"/>
          <p:cNvSpPr/>
          <p:nvPr/>
        </p:nvSpPr>
        <p:spPr>
          <a:xfrm flipH="false" flipV="false" rot="0">
            <a:off x="16052380" y="8847456"/>
            <a:ext cx="1870022" cy="1139545"/>
          </a:xfrm>
          <a:custGeom>
            <a:avLst/>
            <a:gdLst/>
            <a:ahLst/>
            <a:cxnLst/>
            <a:rect r="r" b="b" t="t" l="l"/>
            <a:pathLst>
              <a:path h="1139545" w="1870022">
                <a:moveTo>
                  <a:pt x="0" y="0"/>
                </a:moveTo>
                <a:lnTo>
                  <a:pt x="1870021" y="0"/>
                </a:lnTo>
                <a:lnTo>
                  <a:pt x="1870021" y="1139544"/>
                </a:lnTo>
                <a:lnTo>
                  <a:pt x="0" y="1139544"/>
                </a:lnTo>
                <a:lnTo>
                  <a:pt x="0" y="0"/>
                </a:lnTo>
                <a:close/>
              </a:path>
            </a:pathLst>
          </a:custGeom>
          <a:blipFill>
            <a:blip r:embed="rId3"/>
            <a:stretch>
              <a:fillRect l="0" t="0" r="0" b="0"/>
            </a:stretch>
          </a:blipFill>
        </p:spPr>
      </p:sp>
      <p:sp>
        <p:nvSpPr>
          <p:cNvPr name="Freeform 8" id="8"/>
          <p:cNvSpPr/>
          <p:nvPr/>
        </p:nvSpPr>
        <p:spPr>
          <a:xfrm flipH="false" flipV="false" rot="0">
            <a:off x="5073428" y="2238681"/>
            <a:ext cx="9185077" cy="445276"/>
          </a:xfrm>
          <a:custGeom>
            <a:avLst/>
            <a:gdLst/>
            <a:ahLst/>
            <a:cxnLst/>
            <a:rect r="r" b="b" t="t" l="l"/>
            <a:pathLst>
              <a:path h="445276" w="9185077">
                <a:moveTo>
                  <a:pt x="0" y="0"/>
                </a:moveTo>
                <a:lnTo>
                  <a:pt x="9185076" y="0"/>
                </a:lnTo>
                <a:lnTo>
                  <a:pt x="9185076" y="445276"/>
                </a:lnTo>
                <a:lnTo>
                  <a:pt x="0" y="445276"/>
                </a:lnTo>
                <a:lnTo>
                  <a:pt x="0" y="0"/>
                </a:lnTo>
                <a:close/>
              </a:path>
            </a:pathLst>
          </a:custGeom>
          <a:blipFill>
            <a:blip r:embed="rId4">
              <a:extLst>
                <a:ext uri="{96DAC541-7B7A-43D3-8B79-37D633B846F1}">
                  <asvg:svgBlip xmlns:asvg="http://schemas.microsoft.com/office/drawing/2016/SVG/main" r:embed="rId5"/>
                </a:ext>
              </a:extLst>
            </a:blip>
            <a:stretch>
              <a:fillRect l="-172" t="-471592" r="-7340" b="-1646153"/>
            </a:stretch>
          </a:blipFill>
        </p:spPr>
      </p:sp>
      <p:sp>
        <p:nvSpPr>
          <p:cNvPr name="TextBox 9" id="9"/>
          <p:cNvSpPr txBox="true"/>
          <p:nvPr/>
        </p:nvSpPr>
        <p:spPr>
          <a:xfrm rot="0">
            <a:off x="5073428" y="895350"/>
            <a:ext cx="9185077" cy="1112522"/>
          </a:xfrm>
          <a:prstGeom prst="rect">
            <a:avLst/>
          </a:prstGeom>
        </p:spPr>
        <p:txBody>
          <a:bodyPr anchor="t" rtlCol="false" tIns="0" lIns="0" bIns="0" rIns="0">
            <a:spAutoFit/>
          </a:bodyPr>
          <a:lstStyle/>
          <a:p>
            <a:pPr algn="l">
              <a:lnSpc>
                <a:spcPts val="9029"/>
              </a:lnSpc>
            </a:pPr>
            <a:r>
              <a:rPr lang="en-US" sz="6449" spc="199">
                <a:solidFill>
                  <a:srgbClr val="545454"/>
                </a:solidFill>
                <a:latin typeface="Museo 1"/>
                <a:ea typeface="Museo 1"/>
                <a:cs typeface="Museo 1"/>
                <a:sym typeface="Museo 1"/>
              </a:rPr>
              <a:t>Teacher Pay</a:t>
            </a:r>
          </a:p>
        </p:txBody>
      </p:sp>
      <p:sp>
        <p:nvSpPr>
          <p:cNvPr name="TextBox 10" id="10"/>
          <p:cNvSpPr txBox="true"/>
          <p:nvPr/>
        </p:nvSpPr>
        <p:spPr>
          <a:xfrm rot="0">
            <a:off x="5073428" y="3236664"/>
            <a:ext cx="12404745" cy="5814568"/>
          </a:xfrm>
          <a:prstGeom prst="rect">
            <a:avLst/>
          </a:prstGeom>
        </p:spPr>
        <p:txBody>
          <a:bodyPr anchor="t" rtlCol="false" tIns="0" lIns="0" bIns="0" rIns="0">
            <a:spAutoFit/>
          </a:bodyPr>
          <a:lstStyle/>
          <a:p>
            <a:pPr algn="just">
              <a:lnSpc>
                <a:spcPts val="3536"/>
              </a:lnSpc>
            </a:pPr>
            <a:r>
              <a:rPr lang="en-US" sz="2600">
                <a:solidFill>
                  <a:srgbClr val="545454"/>
                </a:solidFill>
                <a:latin typeface="Museo Sans Rounded"/>
                <a:ea typeface="Museo Sans Rounded"/>
                <a:cs typeface="Museo Sans Rounded"/>
                <a:sym typeface="Museo Sans Rounded"/>
              </a:rPr>
              <a:t>Teacher pay scales are set by the School Teachers Pay and Conditions Document (STPCD) which is legally binding in all local authority maintained schools. For classroom teachers (that is, someone who is not a head teacher, assistant head teacher, or leading practitioner) you will be paid on either the Main Pay Range or the Upper Pay Range.</a:t>
            </a:r>
          </a:p>
          <a:p>
            <a:pPr algn="just">
              <a:lnSpc>
                <a:spcPts val="3536"/>
              </a:lnSpc>
            </a:pPr>
          </a:p>
          <a:p>
            <a:pPr algn="just">
              <a:lnSpc>
                <a:spcPts val="3536"/>
              </a:lnSpc>
            </a:pPr>
            <a:r>
              <a:rPr lang="en-US" sz="2600">
                <a:solidFill>
                  <a:srgbClr val="545454"/>
                </a:solidFill>
                <a:latin typeface="Museo Sans Rounded"/>
                <a:ea typeface="Museo Sans Rounded"/>
                <a:cs typeface="Museo Sans Rounded"/>
                <a:sym typeface="Museo Sans Rounded"/>
              </a:rPr>
              <a:t>Teacher pay differs based on experience and from region to region.</a:t>
            </a:r>
          </a:p>
          <a:p>
            <a:pPr algn="just">
              <a:lnSpc>
                <a:spcPts val="3536"/>
              </a:lnSpc>
            </a:pPr>
          </a:p>
          <a:p>
            <a:pPr algn="just">
              <a:lnSpc>
                <a:spcPts val="3536"/>
              </a:lnSpc>
            </a:pPr>
            <a:r>
              <a:rPr lang="en-US" sz="2600">
                <a:solidFill>
                  <a:srgbClr val="545454"/>
                </a:solidFill>
                <a:latin typeface="Museo Sans Rounded"/>
                <a:ea typeface="Museo Sans Rounded"/>
                <a:cs typeface="Museo Sans Rounded"/>
                <a:sym typeface="Museo Sans Rounded"/>
              </a:rPr>
              <a:t>The pay range for classroom teachers in 2025/2026 ranges from </a:t>
            </a:r>
            <a:r>
              <a:rPr lang="en-US" sz="2600">
                <a:solidFill>
                  <a:srgbClr val="D81E05"/>
                </a:solidFill>
                <a:latin typeface="Museo Sans Rounded"/>
                <a:ea typeface="Museo Sans Rounded"/>
                <a:cs typeface="Museo Sans Rounded"/>
                <a:sym typeface="Museo Sans Rounded"/>
              </a:rPr>
              <a:t>£33,000</a:t>
            </a:r>
            <a:r>
              <a:rPr lang="en-US" sz="2600">
                <a:solidFill>
                  <a:srgbClr val="545454"/>
                </a:solidFill>
                <a:latin typeface="Museo Sans Rounded"/>
                <a:ea typeface="Museo Sans Rounded"/>
                <a:cs typeface="Museo Sans Rounded"/>
                <a:sym typeface="Museo Sans Rounded"/>
              </a:rPr>
              <a:t> ( $61,000 CAD, band 1, outside of the London area) to </a:t>
            </a:r>
            <a:r>
              <a:rPr lang="en-US" sz="2600">
                <a:solidFill>
                  <a:srgbClr val="D81E05"/>
                </a:solidFill>
                <a:latin typeface="Museo Sans Rounded"/>
                <a:ea typeface="Museo Sans Rounded"/>
                <a:cs typeface="Museo Sans Rounded"/>
                <a:sym typeface="Museo Sans Rounded"/>
              </a:rPr>
              <a:t>£62,500</a:t>
            </a:r>
            <a:r>
              <a:rPr lang="en-US" sz="2600">
                <a:solidFill>
                  <a:srgbClr val="545454"/>
                </a:solidFill>
                <a:latin typeface="Museo Sans Rounded"/>
                <a:ea typeface="Museo Sans Rounded"/>
                <a:cs typeface="Museo Sans Rounded"/>
                <a:sym typeface="Museo Sans Rounded"/>
              </a:rPr>
              <a:t> ($116,000 CAD, Max U3, inner London). This is the bottom of the main pay scale to the top of the upper pay scale.</a:t>
            </a:r>
          </a:p>
          <a:p>
            <a:pPr algn="just">
              <a:lnSpc>
                <a:spcPts val="3536"/>
              </a:lnSpc>
            </a:pPr>
          </a:p>
          <a:p>
            <a:pPr algn="just">
              <a:lnSpc>
                <a:spcPts val="3536"/>
              </a:lnSpc>
            </a:pPr>
            <a:r>
              <a:rPr lang="en-US" sz="2600">
                <a:solidFill>
                  <a:srgbClr val="545454"/>
                </a:solidFill>
                <a:latin typeface="Museo Sans Rounded"/>
                <a:ea typeface="Museo Sans Rounded"/>
                <a:cs typeface="Museo Sans Rounded"/>
                <a:sym typeface="Museo Sans Rounded"/>
              </a:rPr>
              <a:t>All Engage teachers are paid in line with the national teacher scales.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966254" y="0"/>
            <a:ext cx="6870141" cy="10287000"/>
            <a:chOff x="0" y="0"/>
            <a:chExt cx="9160188" cy="13716000"/>
          </a:xfrm>
        </p:grpSpPr>
        <p:grpSp>
          <p:nvGrpSpPr>
            <p:cNvPr name="Group 3" id="3"/>
            <p:cNvGrpSpPr/>
            <p:nvPr/>
          </p:nvGrpSpPr>
          <p:grpSpPr>
            <a:xfrm rot="0">
              <a:off x="0" y="0"/>
              <a:ext cx="9160188" cy="13716000"/>
              <a:chOff x="0" y="0"/>
              <a:chExt cx="1809420" cy="2709333"/>
            </a:xfrm>
          </p:grpSpPr>
          <p:sp>
            <p:nvSpPr>
              <p:cNvPr name="Freeform 4" id="4"/>
              <p:cNvSpPr/>
              <p:nvPr/>
            </p:nvSpPr>
            <p:spPr>
              <a:xfrm flipH="false" flipV="false" rot="0">
                <a:off x="0" y="0"/>
                <a:ext cx="1809420" cy="2709333"/>
              </a:xfrm>
              <a:custGeom>
                <a:avLst/>
                <a:gdLst/>
                <a:ahLst/>
                <a:cxnLst/>
                <a:rect r="r" b="b" t="t" l="l"/>
                <a:pathLst>
                  <a:path h="2709333" w="1809420">
                    <a:moveTo>
                      <a:pt x="0" y="0"/>
                    </a:moveTo>
                    <a:lnTo>
                      <a:pt x="1809420" y="0"/>
                    </a:lnTo>
                    <a:lnTo>
                      <a:pt x="1809420" y="2709333"/>
                    </a:lnTo>
                    <a:lnTo>
                      <a:pt x="0" y="2709333"/>
                    </a:lnTo>
                    <a:close/>
                  </a:path>
                </a:pathLst>
              </a:custGeom>
              <a:solidFill>
                <a:srgbClr val="002868"/>
              </a:solidFill>
            </p:spPr>
          </p:sp>
          <p:sp>
            <p:nvSpPr>
              <p:cNvPr name="TextBox 5" id="5"/>
              <p:cNvSpPr txBox="true"/>
              <p:nvPr/>
            </p:nvSpPr>
            <p:spPr>
              <a:xfrm>
                <a:off x="0" y="-38100"/>
                <a:ext cx="1809420" cy="274743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0" y="0"/>
              <a:ext cx="9160188" cy="13716000"/>
            </a:xfrm>
            <a:custGeom>
              <a:avLst/>
              <a:gdLst/>
              <a:ahLst/>
              <a:cxnLst/>
              <a:rect r="r" b="b" t="t" l="l"/>
              <a:pathLst>
                <a:path h="13716000" w="9160188">
                  <a:moveTo>
                    <a:pt x="0" y="0"/>
                  </a:moveTo>
                  <a:lnTo>
                    <a:pt x="9160188" y="0"/>
                  </a:lnTo>
                  <a:lnTo>
                    <a:pt x="9160188" y="13716000"/>
                  </a:lnTo>
                  <a:lnTo>
                    <a:pt x="0" y="13716000"/>
                  </a:lnTo>
                  <a:lnTo>
                    <a:pt x="0" y="0"/>
                  </a:lnTo>
                  <a:close/>
                </a:path>
              </a:pathLst>
            </a:custGeom>
            <a:blipFill>
              <a:blip r:embed="rId2">
                <a:alphaModFix amt="74000"/>
              </a:blip>
              <a:stretch>
                <a:fillRect l="0" t="0" r="-124532" b="0"/>
              </a:stretch>
            </a:blipFill>
          </p:spPr>
        </p:sp>
      </p:grpSp>
      <p:sp>
        <p:nvSpPr>
          <p:cNvPr name="Freeform 7" id="7"/>
          <p:cNvSpPr/>
          <p:nvPr/>
        </p:nvSpPr>
        <p:spPr>
          <a:xfrm flipH="false" flipV="false" rot="0">
            <a:off x="16052380" y="8847456"/>
            <a:ext cx="1870022" cy="1139545"/>
          </a:xfrm>
          <a:custGeom>
            <a:avLst/>
            <a:gdLst/>
            <a:ahLst/>
            <a:cxnLst/>
            <a:rect r="r" b="b" t="t" l="l"/>
            <a:pathLst>
              <a:path h="1139545" w="1870022">
                <a:moveTo>
                  <a:pt x="0" y="0"/>
                </a:moveTo>
                <a:lnTo>
                  <a:pt x="1870021" y="0"/>
                </a:lnTo>
                <a:lnTo>
                  <a:pt x="1870021" y="1139544"/>
                </a:lnTo>
                <a:lnTo>
                  <a:pt x="0" y="1139544"/>
                </a:lnTo>
                <a:lnTo>
                  <a:pt x="0" y="0"/>
                </a:lnTo>
                <a:close/>
              </a:path>
            </a:pathLst>
          </a:custGeom>
          <a:blipFill>
            <a:blip r:embed="rId3"/>
            <a:stretch>
              <a:fillRect l="0" t="0" r="0" b="0"/>
            </a:stretch>
          </a:blipFill>
        </p:spPr>
      </p:sp>
      <p:sp>
        <p:nvSpPr>
          <p:cNvPr name="Freeform 8" id="8"/>
          <p:cNvSpPr/>
          <p:nvPr/>
        </p:nvSpPr>
        <p:spPr>
          <a:xfrm flipH="false" flipV="false" rot="0">
            <a:off x="5073428" y="2238681"/>
            <a:ext cx="9185077" cy="445276"/>
          </a:xfrm>
          <a:custGeom>
            <a:avLst/>
            <a:gdLst/>
            <a:ahLst/>
            <a:cxnLst/>
            <a:rect r="r" b="b" t="t" l="l"/>
            <a:pathLst>
              <a:path h="445276" w="9185077">
                <a:moveTo>
                  <a:pt x="0" y="0"/>
                </a:moveTo>
                <a:lnTo>
                  <a:pt x="9185076" y="0"/>
                </a:lnTo>
                <a:lnTo>
                  <a:pt x="9185076" y="445276"/>
                </a:lnTo>
                <a:lnTo>
                  <a:pt x="0" y="445276"/>
                </a:lnTo>
                <a:lnTo>
                  <a:pt x="0" y="0"/>
                </a:lnTo>
                <a:close/>
              </a:path>
            </a:pathLst>
          </a:custGeom>
          <a:blipFill>
            <a:blip r:embed="rId4">
              <a:extLst>
                <a:ext uri="{96DAC541-7B7A-43D3-8B79-37D633B846F1}">
                  <asvg:svgBlip xmlns:asvg="http://schemas.microsoft.com/office/drawing/2016/SVG/main" r:embed="rId5"/>
                </a:ext>
              </a:extLst>
            </a:blip>
            <a:stretch>
              <a:fillRect l="-172" t="-471592" r="-7340" b="-1646153"/>
            </a:stretch>
          </a:blipFill>
        </p:spPr>
      </p:sp>
      <p:sp>
        <p:nvSpPr>
          <p:cNvPr name="TextBox 9" id="9"/>
          <p:cNvSpPr txBox="true"/>
          <p:nvPr/>
        </p:nvSpPr>
        <p:spPr>
          <a:xfrm rot="0">
            <a:off x="5073428" y="895350"/>
            <a:ext cx="10549628" cy="1112522"/>
          </a:xfrm>
          <a:prstGeom prst="rect">
            <a:avLst/>
          </a:prstGeom>
        </p:spPr>
        <p:txBody>
          <a:bodyPr anchor="t" rtlCol="false" tIns="0" lIns="0" bIns="0" rIns="0">
            <a:spAutoFit/>
          </a:bodyPr>
          <a:lstStyle/>
          <a:p>
            <a:pPr algn="l">
              <a:lnSpc>
                <a:spcPts val="9029"/>
              </a:lnSpc>
            </a:pPr>
            <a:r>
              <a:rPr lang="en-US" sz="6449" spc="199">
                <a:solidFill>
                  <a:srgbClr val="545454"/>
                </a:solidFill>
                <a:latin typeface="Museo 1"/>
                <a:ea typeface="Museo 1"/>
                <a:cs typeface="Museo 1"/>
                <a:sym typeface="Museo 1"/>
              </a:rPr>
              <a:t>The UK school year</a:t>
            </a:r>
          </a:p>
        </p:txBody>
      </p:sp>
      <p:sp>
        <p:nvSpPr>
          <p:cNvPr name="TextBox 10" id="10"/>
          <p:cNvSpPr txBox="true"/>
          <p:nvPr/>
        </p:nvSpPr>
        <p:spPr>
          <a:xfrm rot="0">
            <a:off x="5073428" y="3113343"/>
            <a:ext cx="12185872" cy="3128518"/>
          </a:xfrm>
          <a:prstGeom prst="rect">
            <a:avLst/>
          </a:prstGeom>
        </p:spPr>
        <p:txBody>
          <a:bodyPr anchor="t" rtlCol="false" tIns="0" lIns="0" bIns="0" rIns="0">
            <a:spAutoFit/>
          </a:bodyPr>
          <a:lstStyle/>
          <a:p>
            <a:pPr algn="just">
              <a:lnSpc>
                <a:spcPts val="3536"/>
              </a:lnSpc>
            </a:pPr>
            <a:r>
              <a:rPr lang="en-US" sz="2600">
                <a:solidFill>
                  <a:srgbClr val="545454"/>
                </a:solidFill>
                <a:latin typeface="Museo Sans Rounded"/>
                <a:ea typeface="Museo Sans Rounded"/>
                <a:cs typeface="Museo Sans Rounded"/>
                <a:sym typeface="Museo Sans Rounded"/>
              </a:rPr>
              <a:t>The UK school year is split into three terms - covering September-December, January-April, and May-July, though each area will have its own specific dates for term breaks. </a:t>
            </a:r>
          </a:p>
          <a:p>
            <a:pPr algn="just">
              <a:lnSpc>
                <a:spcPts val="3536"/>
              </a:lnSpc>
            </a:pPr>
          </a:p>
          <a:p>
            <a:pPr algn="just">
              <a:lnSpc>
                <a:spcPts val="3536"/>
              </a:lnSpc>
            </a:pPr>
            <a:r>
              <a:rPr lang="en-US" sz="2600">
                <a:solidFill>
                  <a:srgbClr val="545454"/>
                </a:solidFill>
                <a:latin typeface="Museo Sans Rounded"/>
                <a:ea typeface="Museo Sans Rounded"/>
                <a:cs typeface="Museo Sans Rounded"/>
                <a:sym typeface="Museo Sans Rounded"/>
              </a:rPr>
              <a:t>Each term is split into two “half terms”, which is typically marked by a week’s break. There are also breaks at Christmas and Easter, and the longest break in Summer - usually 6 weeks.</a:t>
            </a:r>
          </a:p>
        </p:txBody>
      </p:sp>
      <p:sp>
        <p:nvSpPr>
          <p:cNvPr name="AutoShape 11" id="11"/>
          <p:cNvSpPr/>
          <p:nvPr/>
        </p:nvSpPr>
        <p:spPr>
          <a:xfrm rot="-10014">
            <a:off x="5073408" y="6885099"/>
            <a:ext cx="9185116" cy="0"/>
          </a:xfrm>
          <a:prstGeom prst="line">
            <a:avLst/>
          </a:prstGeom>
          <a:ln cap="flat" w="38100">
            <a:solidFill>
              <a:srgbClr val="000000"/>
            </a:solidFill>
            <a:prstDash val="solid"/>
            <a:headEnd type="none" len="sm" w="sm"/>
            <a:tailEnd type="none" len="sm" w="sm"/>
          </a:ln>
        </p:spPr>
      </p:sp>
      <p:sp>
        <p:nvSpPr>
          <p:cNvPr name="AutoShape 12" id="12"/>
          <p:cNvSpPr/>
          <p:nvPr/>
        </p:nvSpPr>
        <p:spPr>
          <a:xfrm rot="-17013">
            <a:off x="5035161" y="9746874"/>
            <a:ext cx="9242506" cy="0"/>
          </a:xfrm>
          <a:prstGeom prst="line">
            <a:avLst/>
          </a:prstGeom>
          <a:ln cap="flat" w="38100">
            <a:solidFill>
              <a:srgbClr val="000000"/>
            </a:solidFill>
            <a:prstDash val="solid"/>
            <a:headEnd type="none" len="sm" w="sm"/>
            <a:tailEnd type="none" len="sm" w="sm"/>
          </a:ln>
        </p:spPr>
      </p:sp>
      <p:sp>
        <p:nvSpPr>
          <p:cNvPr name="AutoShape 13" id="13"/>
          <p:cNvSpPr/>
          <p:nvPr/>
        </p:nvSpPr>
        <p:spPr>
          <a:xfrm rot="5388492">
            <a:off x="12822796" y="8296799"/>
            <a:ext cx="2861947" cy="0"/>
          </a:xfrm>
          <a:prstGeom prst="line">
            <a:avLst/>
          </a:prstGeom>
          <a:ln cap="flat" w="38100">
            <a:solidFill>
              <a:srgbClr val="000000"/>
            </a:solidFill>
            <a:prstDash val="solid"/>
            <a:headEnd type="none" len="sm" w="sm"/>
            <a:tailEnd type="none" len="sm" w="sm"/>
          </a:ln>
        </p:spPr>
      </p:sp>
      <p:sp>
        <p:nvSpPr>
          <p:cNvPr name="AutoShape 14" id="14"/>
          <p:cNvSpPr/>
          <p:nvPr/>
        </p:nvSpPr>
        <p:spPr>
          <a:xfrm rot="5411369">
            <a:off x="3583253" y="8332076"/>
            <a:ext cx="2913453" cy="0"/>
          </a:xfrm>
          <a:prstGeom prst="line">
            <a:avLst/>
          </a:prstGeom>
          <a:ln cap="flat" w="38100">
            <a:solidFill>
              <a:srgbClr val="000000"/>
            </a:solidFill>
            <a:prstDash val="solid"/>
            <a:headEnd type="none" len="sm" w="sm"/>
            <a:tailEnd type="none" len="sm" w="sm"/>
          </a:ln>
        </p:spPr>
      </p:sp>
      <p:sp>
        <p:nvSpPr>
          <p:cNvPr name="AutoShape 15" id="15"/>
          <p:cNvSpPr/>
          <p:nvPr/>
        </p:nvSpPr>
        <p:spPr>
          <a:xfrm rot="-9931">
            <a:off x="5016093" y="7602916"/>
            <a:ext cx="9261481" cy="0"/>
          </a:xfrm>
          <a:prstGeom prst="line">
            <a:avLst/>
          </a:prstGeom>
          <a:ln cap="flat" w="38100">
            <a:solidFill>
              <a:srgbClr val="000000"/>
            </a:solidFill>
            <a:prstDash val="solid"/>
            <a:headEnd type="none" len="sm" w="sm"/>
            <a:tailEnd type="none" len="sm" w="sm"/>
          </a:ln>
        </p:spPr>
      </p:sp>
      <p:sp>
        <p:nvSpPr>
          <p:cNvPr name="AutoShape 16" id="16"/>
          <p:cNvSpPr/>
          <p:nvPr/>
        </p:nvSpPr>
        <p:spPr>
          <a:xfrm rot="-10014">
            <a:off x="5054358" y="8311208"/>
            <a:ext cx="9185116" cy="0"/>
          </a:xfrm>
          <a:prstGeom prst="line">
            <a:avLst/>
          </a:prstGeom>
          <a:ln cap="flat" w="38100">
            <a:solidFill>
              <a:srgbClr val="000000"/>
            </a:solidFill>
            <a:prstDash val="solid"/>
            <a:headEnd type="none" len="sm" w="sm"/>
            <a:tailEnd type="none" len="sm" w="sm"/>
          </a:ln>
        </p:spPr>
      </p:sp>
      <p:sp>
        <p:nvSpPr>
          <p:cNvPr name="AutoShape 17" id="17"/>
          <p:cNvSpPr/>
          <p:nvPr/>
        </p:nvSpPr>
        <p:spPr>
          <a:xfrm rot="-10014">
            <a:off x="5035198" y="9038550"/>
            <a:ext cx="9185116" cy="0"/>
          </a:xfrm>
          <a:prstGeom prst="line">
            <a:avLst/>
          </a:prstGeom>
          <a:ln cap="flat" w="38100">
            <a:solidFill>
              <a:srgbClr val="000000"/>
            </a:solidFill>
            <a:prstDash val="solid"/>
            <a:headEnd type="none" len="sm" w="sm"/>
            <a:tailEnd type="none" len="sm" w="sm"/>
          </a:ln>
        </p:spPr>
      </p:sp>
      <p:sp>
        <p:nvSpPr>
          <p:cNvPr name="TextBox 18" id="18"/>
          <p:cNvSpPr txBox="true"/>
          <p:nvPr/>
        </p:nvSpPr>
        <p:spPr>
          <a:xfrm rot="0">
            <a:off x="5035123" y="7018011"/>
            <a:ext cx="9156502" cy="442468"/>
          </a:xfrm>
          <a:prstGeom prst="rect">
            <a:avLst/>
          </a:prstGeom>
        </p:spPr>
        <p:txBody>
          <a:bodyPr anchor="t" rtlCol="false" tIns="0" lIns="0" bIns="0" rIns="0">
            <a:spAutoFit/>
          </a:bodyPr>
          <a:lstStyle/>
          <a:p>
            <a:pPr algn="ctr">
              <a:lnSpc>
                <a:spcPts val="3536"/>
              </a:lnSpc>
            </a:pPr>
            <a:r>
              <a:rPr lang="en-US" sz="2600">
                <a:solidFill>
                  <a:srgbClr val="D81E05"/>
                </a:solidFill>
                <a:latin typeface="Museo 1"/>
                <a:ea typeface="Museo 1"/>
                <a:cs typeface="Museo 1"/>
                <a:sym typeface="Museo 1"/>
              </a:rPr>
              <a:t>UK Schools</a:t>
            </a:r>
          </a:p>
        </p:txBody>
      </p:sp>
      <p:sp>
        <p:nvSpPr>
          <p:cNvPr name="AutoShape 19" id="19"/>
          <p:cNvSpPr/>
          <p:nvPr/>
        </p:nvSpPr>
        <p:spPr>
          <a:xfrm rot="5400000">
            <a:off x="8536617" y="8679673"/>
            <a:ext cx="2153515" cy="0"/>
          </a:xfrm>
          <a:prstGeom prst="line">
            <a:avLst/>
          </a:prstGeom>
          <a:ln cap="flat" w="38100">
            <a:solidFill>
              <a:srgbClr val="000000"/>
            </a:solidFill>
            <a:prstDash val="solid"/>
            <a:headEnd type="none" len="sm" w="sm"/>
            <a:tailEnd type="none" len="sm" w="sm"/>
          </a:ln>
        </p:spPr>
      </p:sp>
      <p:sp>
        <p:nvSpPr>
          <p:cNvPr name="TextBox 20" id="20"/>
          <p:cNvSpPr txBox="true"/>
          <p:nvPr/>
        </p:nvSpPr>
        <p:spPr>
          <a:xfrm rot="0">
            <a:off x="5049488" y="7740119"/>
            <a:ext cx="4578267"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1"/>
                <a:ea typeface="Museo 1"/>
                <a:cs typeface="Museo 1"/>
                <a:sym typeface="Museo 1"/>
              </a:rPr>
              <a:t>Term 1</a:t>
            </a:r>
          </a:p>
        </p:txBody>
      </p:sp>
      <p:sp>
        <p:nvSpPr>
          <p:cNvPr name="TextBox 21" id="21"/>
          <p:cNvSpPr txBox="true"/>
          <p:nvPr/>
        </p:nvSpPr>
        <p:spPr>
          <a:xfrm rot="0">
            <a:off x="9632424" y="7740119"/>
            <a:ext cx="4578267"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September - December</a:t>
            </a:r>
          </a:p>
        </p:txBody>
      </p:sp>
      <p:sp>
        <p:nvSpPr>
          <p:cNvPr name="TextBox 22" id="22"/>
          <p:cNvSpPr txBox="true"/>
          <p:nvPr/>
        </p:nvSpPr>
        <p:spPr>
          <a:xfrm rot="0">
            <a:off x="5016057" y="8453677"/>
            <a:ext cx="4578267"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1"/>
                <a:ea typeface="Museo 1"/>
                <a:cs typeface="Museo 1"/>
                <a:sym typeface="Museo 1"/>
              </a:rPr>
              <a:t>Term 2</a:t>
            </a:r>
          </a:p>
        </p:txBody>
      </p:sp>
      <p:sp>
        <p:nvSpPr>
          <p:cNvPr name="TextBox 23" id="23"/>
          <p:cNvSpPr txBox="true"/>
          <p:nvPr/>
        </p:nvSpPr>
        <p:spPr>
          <a:xfrm rot="0">
            <a:off x="9646833" y="8453677"/>
            <a:ext cx="4578267"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January - April</a:t>
            </a:r>
          </a:p>
        </p:txBody>
      </p:sp>
      <p:sp>
        <p:nvSpPr>
          <p:cNvPr name="TextBox 24" id="24"/>
          <p:cNvSpPr txBox="true"/>
          <p:nvPr/>
        </p:nvSpPr>
        <p:spPr>
          <a:xfrm rot="0">
            <a:off x="5035107" y="9175753"/>
            <a:ext cx="4578267"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1"/>
                <a:ea typeface="Museo 1"/>
                <a:cs typeface="Museo 1"/>
                <a:sym typeface="Museo 1"/>
              </a:rPr>
              <a:t>Term 3</a:t>
            </a:r>
          </a:p>
        </p:txBody>
      </p:sp>
      <p:sp>
        <p:nvSpPr>
          <p:cNvPr name="TextBox 25" id="25"/>
          <p:cNvSpPr txBox="true"/>
          <p:nvPr/>
        </p:nvSpPr>
        <p:spPr>
          <a:xfrm rot="0">
            <a:off x="9627756" y="9156703"/>
            <a:ext cx="4578267"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May - July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966254" y="0"/>
            <a:ext cx="6870141" cy="10287000"/>
            <a:chOff x="0" y="0"/>
            <a:chExt cx="9160188" cy="13716000"/>
          </a:xfrm>
        </p:grpSpPr>
        <p:grpSp>
          <p:nvGrpSpPr>
            <p:cNvPr name="Group 3" id="3"/>
            <p:cNvGrpSpPr/>
            <p:nvPr/>
          </p:nvGrpSpPr>
          <p:grpSpPr>
            <a:xfrm rot="0">
              <a:off x="0" y="0"/>
              <a:ext cx="9160188" cy="13716000"/>
              <a:chOff x="0" y="0"/>
              <a:chExt cx="1809420" cy="2709333"/>
            </a:xfrm>
          </p:grpSpPr>
          <p:sp>
            <p:nvSpPr>
              <p:cNvPr name="Freeform 4" id="4"/>
              <p:cNvSpPr/>
              <p:nvPr/>
            </p:nvSpPr>
            <p:spPr>
              <a:xfrm flipH="false" flipV="false" rot="0">
                <a:off x="0" y="0"/>
                <a:ext cx="1809420" cy="2709333"/>
              </a:xfrm>
              <a:custGeom>
                <a:avLst/>
                <a:gdLst/>
                <a:ahLst/>
                <a:cxnLst/>
                <a:rect r="r" b="b" t="t" l="l"/>
                <a:pathLst>
                  <a:path h="2709333" w="1809420">
                    <a:moveTo>
                      <a:pt x="0" y="0"/>
                    </a:moveTo>
                    <a:lnTo>
                      <a:pt x="1809420" y="0"/>
                    </a:lnTo>
                    <a:lnTo>
                      <a:pt x="1809420" y="2709333"/>
                    </a:lnTo>
                    <a:lnTo>
                      <a:pt x="0" y="2709333"/>
                    </a:lnTo>
                    <a:close/>
                  </a:path>
                </a:pathLst>
              </a:custGeom>
              <a:solidFill>
                <a:srgbClr val="002868"/>
              </a:solidFill>
            </p:spPr>
          </p:sp>
          <p:sp>
            <p:nvSpPr>
              <p:cNvPr name="TextBox 5" id="5"/>
              <p:cNvSpPr txBox="true"/>
              <p:nvPr/>
            </p:nvSpPr>
            <p:spPr>
              <a:xfrm>
                <a:off x="0" y="-38100"/>
                <a:ext cx="1809420" cy="274743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0" y="0"/>
              <a:ext cx="9160188" cy="13716000"/>
            </a:xfrm>
            <a:custGeom>
              <a:avLst/>
              <a:gdLst/>
              <a:ahLst/>
              <a:cxnLst/>
              <a:rect r="r" b="b" t="t" l="l"/>
              <a:pathLst>
                <a:path h="13716000" w="9160188">
                  <a:moveTo>
                    <a:pt x="0" y="0"/>
                  </a:moveTo>
                  <a:lnTo>
                    <a:pt x="9160188" y="0"/>
                  </a:lnTo>
                  <a:lnTo>
                    <a:pt x="9160188" y="13716000"/>
                  </a:lnTo>
                  <a:lnTo>
                    <a:pt x="0" y="13716000"/>
                  </a:lnTo>
                  <a:lnTo>
                    <a:pt x="0" y="0"/>
                  </a:lnTo>
                  <a:close/>
                </a:path>
              </a:pathLst>
            </a:custGeom>
            <a:blipFill>
              <a:blip r:embed="rId2">
                <a:alphaModFix amt="74000"/>
              </a:blip>
              <a:stretch>
                <a:fillRect l="-53522" t="0" r="-71080" b="0"/>
              </a:stretch>
            </a:blipFill>
          </p:spPr>
        </p:sp>
      </p:grpSp>
      <p:sp>
        <p:nvSpPr>
          <p:cNvPr name="Freeform 7" id="7"/>
          <p:cNvSpPr/>
          <p:nvPr/>
        </p:nvSpPr>
        <p:spPr>
          <a:xfrm flipH="false" flipV="false" rot="0">
            <a:off x="16052380" y="8847456"/>
            <a:ext cx="1870022" cy="1139545"/>
          </a:xfrm>
          <a:custGeom>
            <a:avLst/>
            <a:gdLst/>
            <a:ahLst/>
            <a:cxnLst/>
            <a:rect r="r" b="b" t="t" l="l"/>
            <a:pathLst>
              <a:path h="1139545" w="1870022">
                <a:moveTo>
                  <a:pt x="0" y="0"/>
                </a:moveTo>
                <a:lnTo>
                  <a:pt x="1870021" y="0"/>
                </a:lnTo>
                <a:lnTo>
                  <a:pt x="1870021" y="1139544"/>
                </a:lnTo>
                <a:lnTo>
                  <a:pt x="0" y="1139544"/>
                </a:lnTo>
                <a:lnTo>
                  <a:pt x="0" y="0"/>
                </a:lnTo>
                <a:close/>
              </a:path>
            </a:pathLst>
          </a:custGeom>
          <a:blipFill>
            <a:blip r:embed="rId3"/>
            <a:stretch>
              <a:fillRect l="0" t="0" r="0" b="0"/>
            </a:stretch>
          </a:blipFill>
        </p:spPr>
      </p:sp>
      <p:sp>
        <p:nvSpPr>
          <p:cNvPr name="Freeform 8" id="8"/>
          <p:cNvSpPr/>
          <p:nvPr/>
        </p:nvSpPr>
        <p:spPr>
          <a:xfrm flipH="false" flipV="false" rot="0">
            <a:off x="5073428" y="2238681"/>
            <a:ext cx="9185077" cy="445276"/>
          </a:xfrm>
          <a:custGeom>
            <a:avLst/>
            <a:gdLst/>
            <a:ahLst/>
            <a:cxnLst/>
            <a:rect r="r" b="b" t="t" l="l"/>
            <a:pathLst>
              <a:path h="445276" w="9185077">
                <a:moveTo>
                  <a:pt x="0" y="0"/>
                </a:moveTo>
                <a:lnTo>
                  <a:pt x="9185076" y="0"/>
                </a:lnTo>
                <a:lnTo>
                  <a:pt x="9185076" y="445276"/>
                </a:lnTo>
                <a:lnTo>
                  <a:pt x="0" y="445276"/>
                </a:lnTo>
                <a:lnTo>
                  <a:pt x="0" y="0"/>
                </a:lnTo>
                <a:close/>
              </a:path>
            </a:pathLst>
          </a:custGeom>
          <a:blipFill>
            <a:blip r:embed="rId4">
              <a:extLst>
                <a:ext uri="{96DAC541-7B7A-43D3-8B79-37D633B846F1}">
                  <asvg:svgBlip xmlns:asvg="http://schemas.microsoft.com/office/drawing/2016/SVG/main" r:embed="rId5"/>
                </a:ext>
              </a:extLst>
            </a:blip>
            <a:stretch>
              <a:fillRect l="-172" t="-471592" r="-7340" b="-1646153"/>
            </a:stretch>
          </a:blipFill>
        </p:spPr>
      </p:sp>
      <p:sp>
        <p:nvSpPr>
          <p:cNvPr name="TextBox 9" id="9"/>
          <p:cNvSpPr txBox="true"/>
          <p:nvPr/>
        </p:nvSpPr>
        <p:spPr>
          <a:xfrm rot="0">
            <a:off x="5073428" y="1037261"/>
            <a:ext cx="12185872" cy="896620"/>
          </a:xfrm>
          <a:prstGeom prst="rect">
            <a:avLst/>
          </a:prstGeom>
        </p:spPr>
        <p:txBody>
          <a:bodyPr anchor="t" rtlCol="false" tIns="0" lIns="0" bIns="0" rIns="0">
            <a:spAutoFit/>
          </a:bodyPr>
          <a:lstStyle/>
          <a:p>
            <a:pPr algn="l">
              <a:lnSpc>
                <a:spcPts val="7279"/>
              </a:lnSpc>
            </a:pPr>
            <a:r>
              <a:rPr lang="en-US" sz="5199" spc="161">
                <a:solidFill>
                  <a:srgbClr val="545454"/>
                </a:solidFill>
                <a:latin typeface="Museo 1"/>
                <a:ea typeface="Museo 1"/>
                <a:cs typeface="Museo 1"/>
                <a:sym typeface="Museo 1"/>
              </a:rPr>
              <a:t>Key Stages &amp; National Curriculum </a:t>
            </a:r>
          </a:p>
        </p:txBody>
      </p:sp>
      <p:sp>
        <p:nvSpPr>
          <p:cNvPr name="TextBox 10" id="10"/>
          <p:cNvSpPr txBox="true"/>
          <p:nvPr/>
        </p:nvSpPr>
        <p:spPr>
          <a:xfrm rot="0">
            <a:off x="5073428" y="2941132"/>
            <a:ext cx="12185872" cy="1337818"/>
          </a:xfrm>
          <a:prstGeom prst="rect">
            <a:avLst/>
          </a:prstGeom>
        </p:spPr>
        <p:txBody>
          <a:bodyPr anchor="t" rtlCol="false" tIns="0" lIns="0" bIns="0" rIns="0">
            <a:spAutoFit/>
          </a:bodyPr>
          <a:lstStyle/>
          <a:p>
            <a:pPr algn="just">
              <a:lnSpc>
                <a:spcPts val="3536"/>
              </a:lnSpc>
            </a:pPr>
            <a:r>
              <a:rPr lang="en-US" sz="2600">
                <a:solidFill>
                  <a:srgbClr val="545454"/>
                </a:solidFill>
                <a:latin typeface="Museo Sans Rounded"/>
                <a:ea typeface="Museo Sans Rounded"/>
                <a:cs typeface="Museo Sans Rounded"/>
                <a:sym typeface="Museo Sans Rounded"/>
              </a:rPr>
              <a:t>The English education system is grouped in “Key Stages”. Key Stages consist of a certain range of school years and are used to administer standardised exams during a child’s education. </a:t>
            </a:r>
          </a:p>
        </p:txBody>
      </p:sp>
      <p:sp>
        <p:nvSpPr>
          <p:cNvPr name="AutoShape 11" id="11"/>
          <p:cNvSpPr/>
          <p:nvPr/>
        </p:nvSpPr>
        <p:spPr>
          <a:xfrm rot="-10014">
            <a:off x="5130779" y="4688529"/>
            <a:ext cx="9185116" cy="0"/>
          </a:xfrm>
          <a:prstGeom prst="line">
            <a:avLst/>
          </a:prstGeom>
          <a:ln cap="flat" w="38100">
            <a:solidFill>
              <a:srgbClr val="000000"/>
            </a:solidFill>
            <a:prstDash val="solid"/>
            <a:headEnd type="none" len="sm" w="sm"/>
            <a:tailEnd type="none" len="sm" w="sm"/>
          </a:ln>
        </p:spPr>
      </p:sp>
      <p:sp>
        <p:nvSpPr>
          <p:cNvPr name="AutoShape 12" id="12"/>
          <p:cNvSpPr/>
          <p:nvPr/>
        </p:nvSpPr>
        <p:spPr>
          <a:xfrm rot="-17013">
            <a:off x="5092532" y="7550305"/>
            <a:ext cx="9242506" cy="0"/>
          </a:xfrm>
          <a:prstGeom prst="line">
            <a:avLst/>
          </a:prstGeom>
          <a:ln cap="flat" w="38100">
            <a:solidFill>
              <a:srgbClr val="000000"/>
            </a:solidFill>
            <a:prstDash val="solid"/>
            <a:headEnd type="none" len="sm" w="sm"/>
            <a:tailEnd type="none" len="sm" w="sm"/>
          </a:ln>
        </p:spPr>
      </p:sp>
      <p:sp>
        <p:nvSpPr>
          <p:cNvPr name="AutoShape 13" id="13"/>
          <p:cNvSpPr/>
          <p:nvPr/>
        </p:nvSpPr>
        <p:spPr>
          <a:xfrm rot="5388492">
            <a:off x="12880167" y="6100229"/>
            <a:ext cx="2861947" cy="0"/>
          </a:xfrm>
          <a:prstGeom prst="line">
            <a:avLst/>
          </a:prstGeom>
          <a:ln cap="flat" w="38100">
            <a:solidFill>
              <a:srgbClr val="000000"/>
            </a:solidFill>
            <a:prstDash val="solid"/>
            <a:headEnd type="none" len="sm" w="sm"/>
            <a:tailEnd type="none" len="sm" w="sm"/>
          </a:ln>
        </p:spPr>
      </p:sp>
      <p:sp>
        <p:nvSpPr>
          <p:cNvPr name="AutoShape 14" id="14"/>
          <p:cNvSpPr/>
          <p:nvPr/>
        </p:nvSpPr>
        <p:spPr>
          <a:xfrm rot="5411369">
            <a:off x="3640624" y="6135507"/>
            <a:ext cx="2913453" cy="0"/>
          </a:xfrm>
          <a:prstGeom prst="line">
            <a:avLst/>
          </a:prstGeom>
          <a:ln cap="flat" w="38100">
            <a:solidFill>
              <a:srgbClr val="000000"/>
            </a:solidFill>
            <a:prstDash val="solid"/>
            <a:headEnd type="none" len="sm" w="sm"/>
            <a:tailEnd type="none" len="sm" w="sm"/>
          </a:ln>
        </p:spPr>
      </p:sp>
      <p:sp>
        <p:nvSpPr>
          <p:cNvPr name="AutoShape 15" id="15"/>
          <p:cNvSpPr/>
          <p:nvPr/>
        </p:nvSpPr>
        <p:spPr>
          <a:xfrm rot="-9931">
            <a:off x="5073463" y="5406346"/>
            <a:ext cx="9261481" cy="0"/>
          </a:xfrm>
          <a:prstGeom prst="line">
            <a:avLst/>
          </a:prstGeom>
          <a:ln cap="flat" w="38100">
            <a:solidFill>
              <a:srgbClr val="000000"/>
            </a:solidFill>
            <a:prstDash val="solid"/>
            <a:headEnd type="none" len="sm" w="sm"/>
            <a:tailEnd type="none" len="sm" w="sm"/>
          </a:ln>
        </p:spPr>
      </p:sp>
      <p:sp>
        <p:nvSpPr>
          <p:cNvPr name="AutoShape 16" id="16"/>
          <p:cNvSpPr/>
          <p:nvPr/>
        </p:nvSpPr>
        <p:spPr>
          <a:xfrm rot="-10014">
            <a:off x="5111729" y="6464053"/>
            <a:ext cx="9185116" cy="0"/>
          </a:xfrm>
          <a:prstGeom prst="line">
            <a:avLst/>
          </a:prstGeom>
          <a:ln cap="flat" w="38100">
            <a:solidFill>
              <a:srgbClr val="000000"/>
            </a:solidFill>
            <a:prstDash val="solid"/>
            <a:headEnd type="none" len="sm" w="sm"/>
            <a:tailEnd type="none" len="sm" w="sm"/>
          </a:ln>
        </p:spPr>
      </p:sp>
      <p:sp>
        <p:nvSpPr>
          <p:cNvPr name="TextBox 17" id="17"/>
          <p:cNvSpPr txBox="true"/>
          <p:nvPr/>
        </p:nvSpPr>
        <p:spPr>
          <a:xfrm rot="0">
            <a:off x="7415153" y="4821441"/>
            <a:ext cx="2270084" cy="442468"/>
          </a:xfrm>
          <a:prstGeom prst="rect">
            <a:avLst/>
          </a:prstGeom>
        </p:spPr>
        <p:txBody>
          <a:bodyPr anchor="t" rtlCol="false" tIns="0" lIns="0" bIns="0" rIns="0">
            <a:spAutoFit/>
          </a:bodyPr>
          <a:lstStyle/>
          <a:p>
            <a:pPr algn="ctr">
              <a:lnSpc>
                <a:spcPts val="3536"/>
              </a:lnSpc>
            </a:pPr>
            <a:r>
              <a:rPr lang="en-US" sz="2600">
                <a:solidFill>
                  <a:srgbClr val="D81E05"/>
                </a:solidFill>
                <a:latin typeface="Museo 1"/>
                <a:ea typeface="Museo 1"/>
                <a:cs typeface="Museo 1"/>
                <a:sym typeface="Museo 1"/>
              </a:rPr>
              <a:t>Key Stage</a:t>
            </a:r>
          </a:p>
        </p:txBody>
      </p:sp>
      <p:sp>
        <p:nvSpPr>
          <p:cNvPr name="AutoShape 18" id="18"/>
          <p:cNvSpPr/>
          <p:nvPr/>
        </p:nvSpPr>
        <p:spPr>
          <a:xfrm rot="5400000">
            <a:off x="5983791" y="6126106"/>
            <a:ext cx="2829348" cy="0"/>
          </a:xfrm>
          <a:prstGeom prst="line">
            <a:avLst/>
          </a:prstGeom>
          <a:ln cap="flat" w="38100">
            <a:solidFill>
              <a:srgbClr val="000000"/>
            </a:solidFill>
            <a:prstDash val="solid"/>
            <a:headEnd type="none" len="sm" w="sm"/>
            <a:tailEnd type="none" len="sm" w="sm"/>
          </a:ln>
        </p:spPr>
      </p:sp>
      <p:sp>
        <p:nvSpPr>
          <p:cNvPr name="TextBox 19" id="19"/>
          <p:cNvSpPr txBox="true"/>
          <p:nvPr/>
        </p:nvSpPr>
        <p:spPr>
          <a:xfrm rot="0">
            <a:off x="5126020" y="5693163"/>
            <a:ext cx="2253395" cy="442468"/>
          </a:xfrm>
          <a:prstGeom prst="rect">
            <a:avLst/>
          </a:prstGeom>
        </p:spPr>
        <p:txBody>
          <a:bodyPr anchor="t" rtlCol="false" tIns="0" lIns="0" bIns="0" rIns="0">
            <a:spAutoFit/>
          </a:bodyPr>
          <a:lstStyle/>
          <a:p>
            <a:pPr algn="ctr">
              <a:lnSpc>
                <a:spcPts val="3536"/>
              </a:lnSpc>
            </a:pPr>
            <a:r>
              <a:rPr lang="en-US" sz="2600">
                <a:solidFill>
                  <a:srgbClr val="D81E05"/>
                </a:solidFill>
                <a:latin typeface="Museo 1"/>
                <a:ea typeface="Museo 1"/>
                <a:cs typeface="Museo 1"/>
                <a:sym typeface="Museo 1"/>
              </a:rPr>
              <a:t>Primary</a:t>
            </a:r>
          </a:p>
        </p:txBody>
      </p:sp>
      <p:sp>
        <p:nvSpPr>
          <p:cNvPr name="TextBox 20" id="20"/>
          <p:cNvSpPr txBox="true"/>
          <p:nvPr/>
        </p:nvSpPr>
        <p:spPr>
          <a:xfrm rot="0">
            <a:off x="7398465" y="5443445"/>
            <a:ext cx="2300993"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1</a:t>
            </a:r>
          </a:p>
        </p:txBody>
      </p:sp>
      <p:sp>
        <p:nvSpPr>
          <p:cNvPr name="TextBox 21" id="21"/>
          <p:cNvSpPr txBox="true"/>
          <p:nvPr/>
        </p:nvSpPr>
        <p:spPr>
          <a:xfrm rot="0">
            <a:off x="5111693" y="6801281"/>
            <a:ext cx="2303460" cy="442468"/>
          </a:xfrm>
          <a:prstGeom prst="rect">
            <a:avLst/>
          </a:prstGeom>
        </p:spPr>
        <p:txBody>
          <a:bodyPr anchor="t" rtlCol="false" tIns="0" lIns="0" bIns="0" rIns="0">
            <a:spAutoFit/>
          </a:bodyPr>
          <a:lstStyle/>
          <a:p>
            <a:pPr algn="ctr">
              <a:lnSpc>
                <a:spcPts val="3536"/>
              </a:lnSpc>
            </a:pPr>
            <a:r>
              <a:rPr lang="en-US" sz="2600">
                <a:solidFill>
                  <a:srgbClr val="D81E05"/>
                </a:solidFill>
                <a:latin typeface="Museo 1"/>
                <a:ea typeface="Museo 1"/>
                <a:cs typeface="Museo 1"/>
                <a:sym typeface="Museo 1"/>
              </a:rPr>
              <a:t>Secondary</a:t>
            </a:r>
          </a:p>
        </p:txBody>
      </p:sp>
      <p:sp>
        <p:nvSpPr>
          <p:cNvPr name="AutoShape 22" id="22"/>
          <p:cNvSpPr/>
          <p:nvPr/>
        </p:nvSpPr>
        <p:spPr>
          <a:xfrm>
            <a:off x="7379415" y="5919159"/>
            <a:ext cx="6917466" cy="38100"/>
          </a:xfrm>
          <a:prstGeom prst="line">
            <a:avLst/>
          </a:prstGeom>
          <a:ln cap="flat" w="38100">
            <a:solidFill>
              <a:srgbClr val="000000"/>
            </a:solidFill>
            <a:prstDash val="solid"/>
            <a:headEnd type="none" len="sm" w="sm"/>
            <a:tailEnd type="none" len="sm" w="sm"/>
          </a:ln>
        </p:spPr>
      </p:sp>
      <p:sp>
        <p:nvSpPr>
          <p:cNvPr name="AutoShape 23" id="23"/>
          <p:cNvSpPr/>
          <p:nvPr/>
        </p:nvSpPr>
        <p:spPr>
          <a:xfrm>
            <a:off x="7415115" y="7011064"/>
            <a:ext cx="6896024" cy="38100"/>
          </a:xfrm>
          <a:prstGeom prst="line">
            <a:avLst/>
          </a:prstGeom>
          <a:ln cap="flat" w="38100">
            <a:solidFill>
              <a:srgbClr val="000000"/>
            </a:solidFill>
            <a:prstDash val="solid"/>
            <a:headEnd type="none" len="sm" w="sm"/>
            <a:tailEnd type="none" len="sm" w="sm"/>
          </a:ln>
        </p:spPr>
      </p:sp>
      <p:sp>
        <p:nvSpPr>
          <p:cNvPr name="AutoShape 24" id="24"/>
          <p:cNvSpPr/>
          <p:nvPr/>
        </p:nvSpPr>
        <p:spPr>
          <a:xfrm rot="5400000">
            <a:off x="8289613" y="6093399"/>
            <a:ext cx="2829348" cy="0"/>
          </a:xfrm>
          <a:prstGeom prst="line">
            <a:avLst/>
          </a:prstGeom>
          <a:ln cap="flat" w="38100">
            <a:solidFill>
              <a:srgbClr val="000000"/>
            </a:solidFill>
            <a:prstDash val="solid"/>
            <a:headEnd type="none" len="sm" w="sm"/>
            <a:tailEnd type="none" len="sm" w="sm"/>
          </a:ln>
        </p:spPr>
      </p:sp>
      <p:sp>
        <p:nvSpPr>
          <p:cNvPr name="AutoShape 25" id="25"/>
          <p:cNvSpPr/>
          <p:nvPr/>
        </p:nvSpPr>
        <p:spPr>
          <a:xfrm rot="5400000">
            <a:off x="10595435" y="6103203"/>
            <a:ext cx="2829348" cy="0"/>
          </a:xfrm>
          <a:prstGeom prst="line">
            <a:avLst/>
          </a:prstGeom>
          <a:ln cap="flat" w="38100">
            <a:solidFill>
              <a:srgbClr val="000000"/>
            </a:solidFill>
            <a:prstDash val="solid"/>
            <a:headEnd type="none" len="sm" w="sm"/>
            <a:tailEnd type="none" len="sm" w="sm"/>
          </a:ln>
        </p:spPr>
      </p:sp>
      <p:sp>
        <p:nvSpPr>
          <p:cNvPr name="TextBox 26" id="26"/>
          <p:cNvSpPr txBox="true"/>
          <p:nvPr/>
        </p:nvSpPr>
        <p:spPr>
          <a:xfrm rot="0">
            <a:off x="9723337" y="4821441"/>
            <a:ext cx="2286855" cy="442468"/>
          </a:xfrm>
          <a:prstGeom prst="rect">
            <a:avLst/>
          </a:prstGeom>
        </p:spPr>
        <p:txBody>
          <a:bodyPr anchor="t" rtlCol="false" tIns="0" lIns="0" bIns="0" rIns="0">
            <a:spAutoFit/>
          </a:bodyPr>
          <a:lstStyle/>
          <a:p>
            <a:pPr algn="ctr">
              <a:lnSpc>
                <a:spcPts val="3536"/>
              </a:lnSpc>
            </a:pPr>
            <a:r>
              <a:rPr lang="en-US" sz="2600">
                <a:solidFill>
                  <a:srgbClr val="D81E05"/>
                </a:solidFill>
                <a:latin typeface="Museo 1"/>
                <a:ea typeface="Museo 1"/>
                <a:cs typeface="Museo 1"/>
                <a:sym typeface="Museo 1"/>
              </a:rPr>
              <a:t>School Years</a:t>
            </a:r>
          </a:p>
        </p:txBody>
      </p:sp>
      <p:sp>
        <p:nvSpPr>
          <p:cNvPr name="TextBox 27" id="27"/>
          <p:cNvSpPr txBox="true"/>
          <p:nvPr/>
        </p:nvSpPr>
        <p:spPr>
          <a:xfrm rot="0">
            <a:off x="12000446" y="4821441"/>
            <a:ext cx="2286855" cy="442468"/>
          </a:xfrm>
          <a:prstGeom prst="rect">
            <a:avLst/>
          </a:prstGeom>
        </p:spPr>
        <p:txBody>
          <a:bodyPr anchor="t" rtlCol="false" tIns="0" lIns="0" bIns="0" rIns="0">
            <a:spAutoFit/>
          </a:bodyPr>
          <a:lstStyle/>
          <a:p>
            <a:pPr algn="ctr">
              <a:lnSpc>
                <a:spcPts val="3536"/>
              </a:lnSpc>
            </a:pPr>
            <a:r>
              <a:rPr lang="en-US" sz="2600">
                <a:solidFill>
                  <a:srgbClr val="D81E05"/>
                </a:solidFill>
                <a:latin typeface="Museo 1"/>
                <a:ea typeface="Museo 1"/>
                <a:cs typeface="Museo 1"/>
                <a:sym typeface="Museo 1"/>
              </a:rPr>
              <a:t>Age Group</a:t>
            </a:r>
          </a:p>
        </p:txBody>
      </p:sp>
      <p:sp>
        <p:nvSpPr>
          <p:cNvPr name="TextBox 28" id="28"/>
          <p:cNvSpPr txBox="true"/>
          <p:nvPr/>
        </p:nvSpPr>
        <p:spPr>
          <a:xfrm rot="0">
            <a:off x="7403294" y="5958921"/>
            <a:ext cx="2300993"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2</a:t>
            </a:r>
          </a:p>
        </p:txBody>
      </p:sp>
      <p:sp>
        <p:nvSpPr>
          <p:cNvPr name="TextBox 29" id="29"/>
          <p:cNvSpPr txBox="true"/>
          <p:nvPr/>
        </p:nvSpPr>
        <p:spPr>
          <a:xfrm rot="0">
            <a:off x="7405642" y="6515531"/>
            <a:ext cx="2300993"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3</a:t>
            </a:r>
          </a:p>
        </p:txBody>
      </p:sp>
      <p:sp>
        <p:nvSpPr>
          <p:cNvPr name="TextBox 30" id="30"/>
          <p:cNvSpPr txBox="true"/>
          <p:nvPr/>
        </p:nvSpPr>
        <p:spPr>
          <a:xfrm rot="0">
            <a:off x="7398465" y="7065378"/>
            <a:ext cx="2300993"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4</a:t>
            </a:r>
          </a:p>
        </p:txBody>
      </p:sp>
      <p:sp>
        <p:nvSpPr>
          <p:cNvPr name="TextBox 31" id="31"/>
          <p:cNvSpPr txBox="true"/>
          <p:nvPr/>
        </p:nvSpPr>
        <p:spPr>
          <a:xfrm rot="0">
            <a:off x="9706635" y="5438592"/>
            <a:ext cx="2300993"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1-2</a:t>
            </a:r>
          </a:p>
        </p:txBody>
      </p:sp>
      <p:sp>
        <p:nvSpPr>
          <p:cNvPr name="TextBox 32" id="32"/>
          <p:cNvSpPr txBox="true"/>
          <p:nvPr/>
        </p:nvSpPr>
        <p:spPr>
          <a:xfrm rot="0">
            <a:off x="9712630" y="5958921"/>
            <a:ext cx="2300993"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3-6</a:t>
            </a:r>
          </a:p>
        </p:txBody>
      </p:sp>
      <p:sp>
        <p:nvSpPr>
          <p:cNvPr name="TextBox 33" id="33"/>
          <p:cNvSpPr txBox="true"/>
          <p:nvPr/>
        </p:nvSpPr>
        <p:spPr>
          <a:xfrm rot="0">
            <a:off x="9716268" y="6506006"/>
            <a:ext cx="2300993"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7-9</a:t>
            </a:r>
          </a:p>
        </p:txBody>
      </p:sp>
      <p:sp>
        <p:nvSpPr>
          <p:cNvPr name="TextBox 34" id="34"/>
          <p:cNvSpPr txBox="true"/>
          <p:nvPr/>
        </p:nvSpPr>
        <p:spPr>
          <a:xfrm rot="0">
            <a:off x="9712630" y="7055853"/>
            <a:ext cx="2300993"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10-11</a:t>
            </a:r>
          </a:p>
        </p:txBody>
      </p:sp>
      <p:sp>
        <p:nvSpPr>
          <p:cNvPr name="TextBox 35" id="35"/>
          <p:cNvSpPr txBox="true"/>
          <p:nvPr/>
        </p:nvSpPr>
        <p:spPr>
          <a:xfrm rot="0">
            <a:off x="11995888" y="5429067"/>
            <a:ext cx="2300993"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5-7</a:t>
            </a:r>
          </a:p>
        </p:txBody>
      </p:sp>
      <p:sp>
        <p:nvSpPr>
          <p:cNvPr name="TextBox 36" id="36"/>
          <p:cNvSpPr txBox="true"/>
          <p:nvPr/>
        </p:nvSpPr>
        <p:spPr>
          <a:xfrm rot="0">
            <a:off x="12017261" y="5958921"/>
            <a:ext cx="2300993"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7-11</a:t>
            </a:r>
          </a:p>
        </p:txBody>
      </p:sp>
      <p:sp>
        <p:nvSpPr>
          <p:cNvPr name="TextBox 37" id="37"/>
          <p:cNvSpPr txBox="true"/>
          <p:nvPr/>
        </p:nvSpPr>
        <p:spPr>
          <a:xfrm rot="0">
            <a:off x="11993377" y="6515531"/>
            <a:ext cx="2300993"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11-14</a:t>
            </a:r>
          </a:p>
        </p:txBody>
      </p:sp>
      <p:sp>
        <p:nvSpPr>
          <p:cNvPr name="TextBox 38" id="38"/>
          <p:cNvSpPr txBox="true"/>
          <p:nvPr/>
        </p:nvSpPr>
        <p:spPr>
          <a:xfrm rot="0">
            <a:off x="12017261" y="7051359"/>
            <a:ext cx="2300993" cy="442468"/>
          </a:xfrm>
          <a:prstGeom prst="rect">
            <a:avLst/>
          </a:prstGeom>
        </p:spPr>
        <p:txBody>
          <a:bodyPr anchor="t" rtlCol="false" tIns="0" lIns="0" bIns="0" rIns="0">
            <a:spAutoFit/>
          </a:bodyPr>
          <a:lstStyle/>
          <a:p>
            <a:pPr algn="ctr">
              <a:lnSpc>
                <a:spcPts val="3536"/>
              </a:lnSpc>
            </a:pPr>
            <a:r>
              <a:rPr lang="en-US" sz="2600">
                <a:solidFill>
                  <a:srgbClr val="000000"/>
                </a:solidFill>
                <a:latin typeface="Museo 2"/>
                <a:ea typeface="Museo 2"/>
                <a:cs typeface="Museo 2"/>
                <a:sym typeface="Museo 2"/>
              </a:rPr>
              <a:t>14-16</a:t>
            </a:r>
          </a:p>
        </p:txBody>
      </p:sp>
      <p:sp>
        <p:nvSpPr>
          <p:cNvPr name="TextBox 39" id="39"/>
          <p:cNvSpPr txBox="true"/>
          <p:nvPr/>
        </p:nvSpPr>
        <p:spPr>
          <a:xfrm rot="0">
            <a:off x="5073428" y="7959915"/>
            <a:ext cx="12185872" cy="442468"/>
          </a:xfrm>
          <a:prstGeom prst="rect">
            <a:avLst/>
          </a:prstGeom>
        </p:spPr>
        <p:txBody>
          <a:bodyPr anchor="t" rtlCol="false" tIns="0" lIns="0" bIns="0" rIns="0">
            <a:spAutoFit/>
          </a:bodyPr>
          <a:lstStyle/>
          <a:p>
            <a:pPr algn="just">
              <a:lnSpc>
                <a:spcPts val="3536"/>
              </a:lnSpc>
            </a:pPr>
            <a:r>
              <a:rPr lang="en-US" sz="2600">
                <a:solidFill>
                  <a:srgbClr val="545454"/>
                </a:solidFill>
                <a:latin typeface="Museo Sans Rounded"/>
                <a:ea typeface="Museo Sans Rounded"/>
                <a:cs typeface="Museo Sans Rounded"/>
                <a:sym typeface="Museo Sans Rounded"/>
              </a:rPr>
              <a:t>The subjects covered in the UK National Curriculum are:</a:t>
            </a:r>
          </a:p>
        </p:txBody>
      </p:sp>
      <p:sp>
        <p:nvSpPr>
          <p:cNvPr name="TextBox 40" id="40"/>
          <p:cNvSpPr txBox="true"/>
          <p:nvPr/>
        </p:nvSpPr>
        <p:spPr>
          <a:xfrm rot="0">
            <a:off x="5073428" y="8592883"/>
            <a:ext cx="8242585" cy="1337818"/>
          </a:xfrm>
          <a:prstGeom prst="rect">
            <a:avLst/>
          </a:prstGeom>
        </p:spPr>
        <p:txBody>
          <a:bodyPr anchor="t" rtlCol="false" tIns="0" lIns="0" bIns="0" rIns="0">
            <a:spAutoFit/>
          </a:bodyPr>
          <a:lstStyle/>
          <a:p>
            <a:pPr algn="ctr">
              <a:lnSpc>
                <a:spcPts val="3536"/>
              </a:lnSpc>
            </a:pPr>
            <a:r>
              <a:rPr lang="en-US" sz="2600">
                <a:solidFill>
                  <a:srgbClr val="D81E05"/>
                </a:solidFill>
                <a:latin typeface="Museo 1"/>
                <a:ea typeface="Museo 1"/>
                <a:cs typeface="Museo 1"/>
                <a:sym typeface="Museo 1"/>
              </a:rPr>
              <a:t>English, History, Art, Music, Maths, Geography, </a:t>
            </a:r>
          </a:p>
          <a:p>
            <a:pPr algn="ctr">
              <a:lnSpc>
                <a:spcPts val="3536"/>
              </a:lnSpc>
            </a:pPr>
            <a:r>
              <a:rPr lang="en-US" sz="2600">
                <a:solidFill>
                  <a:srgbClr val="D81E05"/>
                </a:solidFill>
                <a:latin typeface="Museo 1"/>
                <a:ea typeface="Museo 1"/>
                <a:cs typeface="Museo 1"/>
                <a:sym typeface="Museo 1"/>
              </a:rPr>
              <a:t>Design &amp; Technology, PE, Science, Languages, Computing and Citizenship</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DAFu6efkUXk</dc:identifier>
  <dcterms:modified xsi:type="dcterms:W3CDTF">2011-08-01T06:04:30Z</dcterms:modified>
  <cp:revision>1</cp:revision>
  <dc:title>Engage Education - Canada 2026</dc:title>
</cp:coreProperties>
</file>